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5" r:id="rId2"/>
    <p:sldId id="262" r:id="rId3"/>
    <p:sldId id="323" r:id="rId4"/>
    <p:sldId id="288" r:id="rId5"/>
    <p:sldId id="289" r:id="rId6"/>
    <p:sldId id="320" r:id="rId7"/>
    <p:sldId id="324" r:id="rId8"/>
    <p:sldId id="327" r:id="rId9"/>
    <p:sldId id="325" r:id="rId10"/>
    <p:sldId id="331" r:id="rId11"/>
    <p:sldId id="328" r:id="rId12"/>
    <p:sldId id="329" r:id="rId13"/>
    <p:sldId id="300" r:id="rId14"/>
    <p:sldId id="332" r:id="rId15"/>
    <p:sldId id="30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D27"/>
    <a:srgbClr val="A0A0A0"/>
    <a:srgbClr val="559FCA"/>
    <a:srgbClr val="191919"/>
    <a:srgbClr val="00539B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E371C-8210-4953-87DC-AA18200C1855}" v="48" dt="2022-10-12T04:17:16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5" autoAdjust="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188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335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80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117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Maven Pro"/>
              </a:rPr>
              <a:t>This approach is seamlessly aligned to the HP strategy through the: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ven Pro"/>
              </a:rPr>
              <a:t>Implementation of the AS squad-based approach earlier in the pathway to develop and enhance this cultural norm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ven Pro"/>
              </a:rPr>
              <a:t>Deliberate focus on competing within larger competitive fleets in developing ‘brilliant racers'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ven Pro"/>
              </a:rPr>
              <a:t>Enhancement of regatta coaching solutions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ven Pro"/>
              </a:rPr>
              <a:t>Progressive approach to domestic and international competition exposure, particularly in Europe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ven Pro"/>
              </a:rPr>
              <a:t>Better retention of sailors, by removing the constraint of one boat per nation 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ven Pro"/>
              </a:rPr>
              <a:t>Broadening of selection windows that allow for greater observations over time versus the restriction of team size coupled with performance at only one event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Maven Pro"/>
              </a:rPr>
              <a:t>Effective use of AS Performance Pathways resources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120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457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6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78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01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72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72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10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713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73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20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656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668" y="3645024"/>
            <a:ext cx="7104525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 here]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5517232"/>
            <a:ext cx="7104525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[Subtitle here]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4881" y="5422706"/>
            <a:ext cx="43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5442" y="6122553"/>
            <a:ext cx="7107767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[Date Month 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4ABA44-71C3-A844-ABFC-E5DEAF58B6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75" y="5445224"/>
            <a:ext cx="2935230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89" y="1844682"/>
            <a:ext cx="5159950" cy="41766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777" y="1844682"/>
            <a:ext cx="5152244" cy="41766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486" y="1846018"/>
            <a:ext cx="5376521" cy="417527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16709" y="1484784"/>
            <a:ext cx="5040000" cy="453650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insert picture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486" y="1846018"/>
            <a:ext cx="5376521" cy="417527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16709" y="1484797"/>
            <a:ext cx="5040000" cy="2160239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insert picture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333" y="3789041"/>
            <a:ext cx="5040000" cy="2221284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insert picture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1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ea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8" y="1844682"/>
            <a:ext cx="7104525" cy="41766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016213" y="1844682"/>
            <a:ext cx="3456384" cy="4176613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1500" dirty="0" smtClean="0">
                <a:solidFill>
                  <a:schemeClr val="accent1"/>
                </a:solidFill>
              </a:defRPr>
            </a:lvl1pPr>
            <a:lvl2pPr marL="0" indent="0">
              <a:buNone/>
              <a:defRPr lang="en-US" sz="1400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eatur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844682"/>
            <a:ext cx="5376333" cy="41766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Rectangle 9"/>
          <p:cNvSpPr/>
          <p:nvPr userDrawn="1"/>
        </p:nvSpPr>
        <p:spPr>
          <a:xfrm>
            <a:off x="6432333" y="1831604"/>
            <a:ext cx="5040000" cy="41767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432333" y="1844675"/>
            <a:ext cx="5040264" cy="864246"/>
          </a:xfrm>
          <a:noFill/>
        </p:spPr>
        <p:txBody>
          <a:bodyPr lIns="180000" tIns="180000" rIns="180000" bIns="18000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1500" dirty="0" smtClean="0">
                <a:solidFill>
                  <a:schemeClr val="accent1"/>
                </a:solidFill>
              </a:defRPr>
            </a:lvl1pPr>
            <a:lvl2pPr marL="0" indent="0">
              <a:buNone/>
              <a:defRPr lang="en-US" sz="1400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737442" y="2708275"/>
            <a:ext cx="4510617" cy="31686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3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eatur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19667" y="1831604"/>
            <a:ext cx="5040000" cy="41767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6432333" y="1831604"/>
            <a:ext cx="5040000" cy="41767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432333" y="1844675"/>
            <a:ext cx="5040264" cy="864246"/>
          </a:xfrm>
          <a:noFill/>
        </p:spPr>
        <p:txBody>
          <a:bodyPr lIns="180000" tIns="180000" rIns="180000" bIns="18000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1500" dirty="0" smtClean="0">
                <a:solidFill>
                  <a:schemeClr val="accent1"/>
                </a:solidFill>
              </a:defRPr>
            </a:lvl1pPr>
            <a:lvl2pPr marL="0" indent="0">
              <a:buNone/>
              <a:defRPr lang="en-US" sz="1400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737442" y="2708275"/>
            <a:ext cx="4510617" cy="31686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25005" y="1844688"/>
            <a:ext cx="4992555" cy="864245"/>
          </a:xfrm>
          <a:noFill/>
        </p:spPr>
        <p:txBody>
          <a:bodyPr lIns="180000" tIns="180000" rIns="180000" bIns="18000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lang="en-US" sz="1500" dirty="0" smtClean="0">
                <a:solidFill>
                  <a:schemeClr val="accent1"/>
                </a:solidFill>
              </a:defRPr>
            </a:lvl1pPr>
            <a:lvl2pPr marL="0" indent="0">
              <a:buNone/>
              <a:defRPr lang="en-US" sz="1400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982402" y="2708276"/>
            <a:ext cx="4510617" cy="31686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9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669" y="1484784"/>
            <a:ext cx="10737043" cy="4536503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insert picture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9656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" name="Rectangle 2"/>
          <p:cNvSpPr/>
          <p:nvPr userDrawn="1"/>
        </p:nvSpPr>
        <p:spPr>
          <a:xfrm>
            <a:off x="719669" y="1318307"/>
            <a:ext cx="1703851" cy="52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40414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656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668" y="3645024"/>
            <a:ext cx="7104525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 here]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5517232"/>
            <a:ext cx="7104525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[Subtitle here]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4881" y="5422706"/>
            <a:ext cx="43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5442" y="6122553"/>
            <a:ext cx="7107767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[Date Month 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342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764DDB-5549-1B4E-B055-417FC66EA7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75" y="5445224"/>
            <a:ext cx="2935230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656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668" y="3645024"/>
            <a:ext cx="7104525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 here]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5517232"/>
            <a:ext cx="7104525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[Subtitle here]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4881" y="5422706"/>
            <a:ext cx="43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5442" y="6122553"/>
            <a:ext cx="7107767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[Date Month 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BF888-52EB-F74D-B004-7844ABB67B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75" y="5445224"/>
            <a:ext cx="2935230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656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668" y="3645024"/>
            <a:ext cx="7104525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 here]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5517232"/>
            <a:ext cx="7104525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[Subtitle here]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4881" y="5422706"/>
            <a:ext cx="43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5442" y="6122553"/>
            <a:ext cx="7107767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[Date Month 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3428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E1DDD-00B6-A847-B7DC-AC604F1B2F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75" y="5445224"/>
            <a:ext cx="2935230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656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668" y="3645024"/>
            <a:ext cx="7104525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 here]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5517232"/>
            <a:ext cx="7104525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[Subtitle here]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4881" y="5422706"/>
            <a:ext cx="43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5442" y="6122553"/>
            <a:ext cx="7107767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[Date Month 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3428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E1DDD-00B6-A847-B7DC-AC604F1B2F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75" y="5445224"/>
            <a:ext cx="2935230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656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668" y="3645024"/>
            <a:ext cx="7104525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 here]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5517232"/>
            <a:ext cx="7104525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[Subtitle here]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4881" y="5422706"/>
            <a:ext cx="43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5442" y="6122553"/>
            <a:ext cx="7107767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[Date Month 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3428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E1DDD-00B6-A847-B7DC-AC604F1B2F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75" y="5445224"/>
            <a:ext cx="2935230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9656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429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insert picture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668" y="3645024"/>
            <a:ext cx="7104525" cy="1656184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[Title here]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5517232"/>
            <a:ext cx="7104525" cy="554956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[Subtitle here]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4881" y="5422706"/>
            <a:ext cx="43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5442" y="6122553"/>
            <a:ext cx="7107767" cy="16243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[Date Month Year]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56258F-1D6A-A449-8388-83573DB73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75" y="5445224"/>
            <a:ext cx="2935230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19667" y="1844681"/>
            <a:ext cx="10752668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33C669-4FD5-AF47-9934-34B8B298A6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92" y="1844682"/>
            <a:ext cx="6912181" cy="41766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1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669" y="188640"/>
            <a:ext cx="10752667" cy="108012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9" y="1844824"/>
            <a:ext cx="10752667" cy="41764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Level 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5560" y="6332400"/>
            <a:ext cx="7920880" cy="217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751" y="6333083"/>
            <a:ext cx="523373" cy="217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Box 4"/>
          <p:cNvSpPr txBox="1"/>
          <p:nvPr userDrawn="1"/>
        </p:nvSpPr>
        <p:spPr>
          <a:xfrm>
            <a:off x="950317" y="6364126"/>
            <a:ext cx="153600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1000" b="1">
                <a:solidFill>
                  <a:schemeClr val="accent4"/>
                </a:solidFill>
              </a:rPr>
              <a:t>Australian Sailing</a:t>
            </a:r>
            <a:r>
              <a:rPr lang="en-AU" sz="1000">
                <a:solidFill>
                  <a:schemeClr val="accent4"/>
                </a:solidFill>
              </a:rPr>
              <a:t> |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9669" y="6141554"/>
            <a:ext cx="10752667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19668" y="1484784"/>
            <a:ext cx="7678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FBA1330-D78A-1747-AE11-F09CBFF609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55" y="6266877"/>
            <a:ext cx="1156900" cy="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74" r:id="rId5"/>
    <p:sldLayoutId id="2147483775" r:id="rId6"/>
    <p:sldLayoutId id="2147483766" r:id="rId7"/>
    <p:sldLayoutId id="2147483650" r:id="rId8"/>
    <p:sldLayoutId id="2147483767" r:id="rId9"/>
    <p:sldLayoutId id="2147483652" r:id="rId10"/>
    <p:sldLayoutId id="2147483761" r:id="rId11"/>
    <p:sldLayoutId id="2147483768" r:id="rId12"/>
    <p:sldLayoutId id="2147483732" r:id="rId13"/>
    <p:sldLayoutId id="2147483769" r:id="rId14"/>
    <p:sldLayoutId id="2147483770" r:id="rId15"/>
    <p:sldLayoutId id="2147483657" r:id="rId16"/>
    <p:sldLayoutId id="2147483654" r:id="rId17"/>
    <p:sldLayoutId id="214748365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Font typeface="Arial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4"/>
        </a:buClr>
        <a:buFont typeface="Arial" panose="020B0604020202020204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539750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900"/>
        </a:spcBef>
        <a:spcAft>
          <a:spcPts val="900"/>
        </a:spcAft>
        <a:buFont typeface="Calibri" pitchFamily="34" charset="0"/>
        <a:buNone/>
        <a:defRPr sz="1800" kern="1200" baseline="0">
          <a:solidFill>
            <a:schemeClr val="accent3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None/>
        <a:defRPr sz="15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46" userDrawn="1">
          <p15:clr>
            <a:srgbClr val="F26B43"/>
          </p15:clr>
        </p15:guide>
        <p15:guide id="4" pos="7229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orient="horz" pos="680" userDrawn="1">
          <p15:clr>
            <a:srgbClr val="F26B43"/>
          </p15:clr>
        </p15:guide>
        <p15:guide id="8" orient="horz" pos="3866" userDrawn="1">
          <p15:clr>
            <a:srgbClr val="F26B43"/>
          </p15:clr>
        </p15:guide>
        <p15:guide id="9" orient="horz" pos="709" userDrawn="1">
          <p15:clr>
            <a:srgbClr val="F26B43"/>
          </p15:clr>
        </p15:guide>
        <p15:guide id="10" pos="3704" userDrawn="1">
          <p15:clr>
            <a:srgbClr val="F26B43"/>
          </p15:clr>
        </p15:guide>
        <p15:guide id="12" pos="39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9668" y="3645024"/>
            <a:ext cx="10776932" cy="165618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Poppins" pitchFamily="2" charset="77"/>
              </a:rPr>
              <a:t>Australian Sailing </a:t>
            </a:r>
            <a:b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Poppins" pitchFamily="2" charset="77"/>
              </a:rPr>
            </a:b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Poppins" pitchFamily="2" charset="77"/>
              </a:rPr>
              <a:t>Performance Pathways Strategy Update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n-ea"/>
              <a:cs typeface="Poppins" pitchFamily="2" charset="77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19668" y="5517232"/>
            <a:ext cx="7392556" cy="554956"/>
          </a:xfrm>
        </p:spPr>
        <p:txBody>
          <a:bodyPr/>
          <a:lstStyle/>
          <a:p>
            <a:r>
              <a:rPr lang="en-AU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‘Planning to be the best HP development program in the World by Paris 2024’</a:t>
            </a:r>
          </a:p>
        </p:txBody>
      </p:sp>
    </p:spTree>
    <p:extLst>
      <p:ext uri="{BB962C8B-B14F-4D97-AF65-F5344CB8AC3E}">
        <p14:creationId xmlns:p14="http://schemas.microsoft.com/office/powerpoint/2010/main" val="16124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0ABD-F8FE-A3B1-2D9C-050E66A1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AIS Categorisation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BDE66-56BE-307D-3A74-C42E1212E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0" t="45562" r="39293" b="20900"/>
          <a:stretch/>
        </p:blipFill>
        <p:spPr>
          <a:xfrm>
            <a:off x="1374404" y="1604406"/>
            <a:ext cx="9211319" cy="44274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3105C4-7239-6FF6-D38E-FD8AD3DA0231}"/>
              </a:ext>
            </a:extLst>
          </p:cNvPr>
          <p:cNvSpPr/>
          <p:nvPr/>
        </p:nvSpPr>
        <p:spPr>
          <a:xfrm>
            <a:off x="1110743" y="4386876"/>
            <a:ext cx="10092059" cy="1811971"/>
          </a:xfrm>
          <a:prstGeom prst="ellipse">
            <a:avLst/>
          </a:prstGeom>
          <a:noFill/>
          <a:ln w="63500">
            <a:solidFill>
              <a:srgbClr val="F01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063D-4294-F871-2928-88BDDBA1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Snapshot 2022 – State Programs (SSPP)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AC1C3E-4548-4523-A7FE-923F576EC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57785"/>
              </p:ext>
            </p:extLst>
          </p:nvPr>
        </p:nvGraphicFramePr>
        <p:xfrm>
          <a:off x="719670" y="1725917"/>
          <a:ext cx="10752666" cy="4176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5582">
                  <a:extLst>
                    <a:ext uri="{9D8B030D-6E8A-4147-A177-3AD203B41FA5}">
                      <a16:colId xmlns:a16="http://schemas.microsoft.com/office/drawing/2014/main" val="452384797"/>
                    </a:ext>
                  </a:extLst>
                </a:gridCol>
                <a:gridCol w="2265791">
                  <a:extLst>
                    <a:ext uri="{9D8B030D-6E8A-4147-A177-3AD203B41FA5}">
                      <a16:colId xmlns:a16="http://schemas.microsoft.com/office/drawing/2014/main" val="2191769004"/>
                    </a:ext>
                  </a:extLst>
                </a:gridCol>
                <a:gridCol w="2191293">
                  <a:extLst>
                    <a:ext uri="{9D8B030D-6E8A-4147-A177-3AD203B41FA5}">
                      <a16:colId xmlns:a16="http://schemas.microsoft.com/office/drawing/2014/main" val="1414746381"/>
                    </a:ext>
                  </a:extLst>
                </a:gridCol>
              </a:tblGrid>
              <a:tr h="455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To be considered for selection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Overall Male/Mixed Sailors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Overall Female Sailors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868559"/>
                  </a:ext>
                </a:extLst>
              </a:tr>
              <a:tr h="615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</a:rPr>
                        <a:t>Selection to the Australian Sailing Youth Team (1) and/ or top 3 placing and top 20% of the fleet for Youth Class Pathway Class Nationals U19 (4)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70491"/>
                  </a:ext>
                </a:extLst>
              </a:tr>
              <a:tr h="615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chemeClr val="tx1"/>
                          </a:solidFill>
                          <a:effectLst/>
                        </a:rPr>
                        <a:t>Top 10 overall placing and top 20% of the fleet based on World Sailing Youth Categories Class World Championships (2)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262127"/>
                  </a:ext>
                </a:extLst>
              </a:tr>
              <a:tr h="624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</a:rPr>
                        <a:t>Top 10 overall placing and top 20% of the overall fleet at World Sailing Youth World Championships (3&amp;4)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696596"/>
                  </a:ext>
                </a:extLst>
              </a:tr>
              <a:tr h="624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</a:rPr>
                        <a:t>Sail Sydney and Sail Melbourne which will include placing, fleet size and depth of field into consideration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927770"/>
                  </a:ext>
                </a:extLst>
              </a:tr>
              <a:tr h="624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</a:rPr>
                        <a:t>Top 10 (single handed) or top 6 (double handed) placing and top 30% of fleet at Australian Olympic Class Championship (4)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059100"/>
                  </a:ext>
                </a:extLst>
              </a:tr>
              <a:tr h="615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</a:rPr>
                        <a:t>Top 10 (single handed) or top 6 (double handed) overall placing and top 30% of the fleet at Olympic Class Junior World Championships and/or European Championships </a:t>
                      </a:r>
                      <a:r>
                        <a:rPr lang="en-AU" sz="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AU" sz="1000" dirty="0">
                          <a:solidFill>
                            <a:schemeClr val="tx1"/>
                          </a:solidFill>
                          <a:effectLst/>
                        </a:rPr>
                        <a:t>5)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26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2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C7C5-6F04-EBE6-6186-1C189435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Snapshot 2022 – Futures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EC28BD-6615-E80E-6810-207BB1A91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65514"/>
              </p:ext>
            </p:extLst>
          </p:nvPr>
        </p:nvGraphicFramePr>
        <p:xfrm>
          <a:off x="719669" y="1759212"/>
          <a:ext cx="10657037" cy="417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5771">
                  <a:extLst>
                    <a:ext uri="{9D8B030D-6E8A-4147-A177-3AD203B41FA5}">
                      <a16:colId xmlns:a16="http://schemas.microsoft.com/office/drawing/2014/main" val="3579116191"/>
                    </a:ext>
                  </a:extLst>
                </a:gridCol>
                <a:gridCol w="2288805">
                  <a:extLst>
                    <a:ext uri="{9D8B030D-6E8A-4147-A177-3AD203B41FA5}">
                      <a16:colId xmlns:a16="http://schemas.microsoft.com/office/drawing/2014/main" val="968419940"/>
                    </a:ext>
                  </a:extLst>
                </a:gridCol>
                <a:gridCol w="2092461">
                  <a:extLst>
                    <a:ext uri="{9D8B030D-6E8A-4147-A177-3AD203B41FA5}">
                      <a16:colId xmlns:a16="http://schemas.microsoft.com/office/drawing/2014/main" val="477334115"/>
                    </a:ext>
                  </a:extLst>
                </a:gridCol>
              </a:tblGrid>
              <a:tr h="397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To be considered for selection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Overall Male/Mixed Sailors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Overall Female Sailors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69265"/>
                  </a:ext>
                </a:extLst>
              </a:tr>
              <a:tr h="537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chemeClr val="tx1"/>
                          </a:solidFill>
                          <a:effectLst/>
                        </a:rPr>
                        <a:t>Top 30% of the overall fleet at the Junior Worlds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chemeClr val="tx1"/>
                          </a:solidFill>
                          <a:effectLst/>
                        </a:rPr>
                        <a:t>“U21 – U23”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44528"/>
                  </a:ext>
                </a:extLst>
              </a:tr>
              <a:tr h="537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>
                          <a:solidFill>
                            <a:schemeClr val="tx1"/>
                          </a:solidFill>
                          <a:effectLst/>
                        </a:rPr>
                        <a:t>Top 50% of the overall fleet at the Olympic - Class Worlds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80578"/>
                  </a:ext>
                </a:extLst>
              </a:tr>
              <a:tr h="537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>
                          <a:solidFill>
                            <a:schemeClr val="tx1"/>
                          </a:solidFill>
                          <a:effectLst/>
                        </a:rPr>
                        <a:t>Top 40% of the overall fleet at the Open Europeans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72323"/>
                  </a:ext>
                </a:extLst>
              </a:tr>
              <a:tr h="537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chemeClr val="tx1"/>
                          </a:solidFill>
                          <a:effectLst/>
                        </a:rPr>
                        <a:t>Sail Sydney and Sail Melbourne which will include placing, fleet size and depth of field into consideration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907961"/>
                  </a:ext>
                </a:extLst>
              </a:tr>
              <a:tr h="537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>
                          <a:solidFill>
                            <a:schemeClr val="tx1"/>
                          </a:solidFill>
                          <a:effectLst/>
                        </a:rPr>
                        <a:t>Top 8 (single-handed) or Top 6 (double-handed) overall AND top 20% fleet at Olympic Class Nationals (10 entries minimum)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457146"/>
                  </a:ext>
                </a:extLst>
              </a:tr>
              <a:tr h="5455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>
                          <a:solidFill>
                            <a:schemeClr val="tx1"/>
                          </a:solidFill>
                          <a:effectLst/>
                        </a:rPr>
                        <a:t>Youth Pathway Classes.  Top 3 overall placing and top 20% of the fleet based at Class Nationals. (10 entries minimum)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19812"/>
                  </a:ext>
                </a:extLst>
              </a:tr>
              <a:tr h="5455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dirty="0">
                          <a:solidFill>
                            <a:schemeClr val="tx1"/>
                          </a:solidFill>
                          <a:effectLst/>
                        </a:rPr>
                        <a:t>Youth Pathway Classes. Top 10 overall placing and top 20% of the fleet based on World sailing Youth Categories Class World Championships.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18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9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180399"/>
            <a:ext cx="10752667" cy="1080120"/>
          </a:xfrm>
        </p:spPr>
        <p:txBody>
          <a:bodyPr/>
          <a:lstStyle/>
          <a:p>
            <a:r>
              <a:rPr lang="en-AU"/>
              <a:t>What people will see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84D6D8-504A-DB43-B65C-731B15C38D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Performance Pathways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83A21E9-9B6F-0345-9C94-75575C7C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6" name="Shape 46482">
            <a:extLst>
              <a:ext uri="{FF2B5EF4-FFF2-40B4-BE49-F238E27FC236}">
                <a16:creationId xmlns:a16="http://schemas.microsoft.com/office/drawing/2014/main" id="{2DF0D07C-8381-3CAD-74A7-2E7289E14C2F}"/>
              </a:ext>
            </a:extLst>
          </p:cNvPr>
          <p:cNvSpPr/>
          <p:nvPr/>
        </p:nvSpPr>
        <p:spPr>
          <a:xfrm>
            <a:off x="1794037" y="3615349"/>
            <a:ext cx="847984" cy="243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600" extrusionOk="0">
                <a:moveTo>
                  <a:pt x="4374" y="0"/>
                </a:moveTo>
                <a:cubicBezTo>
                  <a:pt x="3813" y="0"/>
                  <a:pt x="3308" y="81"/>
                  <a:pt x="2940" y="210"/>
                </a:cubicBezTo>
                <a:cubicBezTo>
                  <a:pt x="2573" y="338"/>
                  <a:pt x="2342" y="515"/>
                  <a:pt x="2342" y="712"/>
                </a:cubicBezTo>
                <a:lnTo>
                  <a:pt x="2342" y="4349"/>
                </a:lnTo>
                <a:lnTo>
                  <a:pt x="2342" y="4805"/>
                </a:lnTo>
                <a:lnTo>
                  <a:pt x="2342" y="6642"/>
                </a:lnTo>
                <a:cubicBezTo>
                  <a:pt x="2216" y="6639"/>
                  <a:pt x="2090" y="6640"/>
                  <a:pt x="1965" y="6645"/>
                </a:cubicBezTo>
                <a:cubicBezTo>
                  <a:pt x="1216" y="6673"/>
                  <a:pt x="548" y="6826"/>
                  <a:pt x="212" y="7061"/>
                </a:cubicBezTo>
                <a:cubicBezTo>
                  <a:pt x="-22" y="7225"/>
                  <a:pt x="-74" y="7421"/>
                  <a:pt x="114" y="7607"/>
                </a:cubicBezTo>
                <a:cubicBezTo>
                  <a:pt x="628" y="8461"/>
                  <a:pt x="1448" y="9291"/>
                  <a:pt x="2563" y="10072"/>
                </a:cubicBezTo>
                <a:cubicBezTo>
                  <a:pt x="3170" y="10498"/>
                  <a:pt x="3866" y="10907"/>
                  <a:pt x="4456" y="11335"/>
                </a:cubicBezTo>
                <a:cubicBezTo>
                  <a:pt x="4970" y="11709"/>
                  <a:pt x="5440" y="12112"/>
                  <a:pt x="5811" y="12517"/>
                </a:cubicBezTo>
                <a:lnTo>
                  <a:pt x="5136" y="21600"/>
                </a:lnTo>
                <a:lnTo>
                  <a:pt x="18342" y="21600"/>
                </a:lnTo>
                <a:lnTo>
                  <a:pt x="17644" y="12280"/>
                </a:lnTo>
                <a:cubicBezTo>
                  <a:pt x="17875" y="12024"/>
                  <a:pt x="18142" y="11774"/>
                  <a:pt x="18424" y="11525"/>
                </a:cubicBezTo>
                <a:cubicBezTo>
                  <a:pt x="19452" y="10614"/>
                  <a:pt x="20903" y="9745"/>
                  <a:pt x="21300" y="8772"/>
                </a:cubicBezTo>
                <a:cubicBezTo>
                  <a:pt x="21526" y="8217"/>
                  <a:pt x="21419" y="7653"/>
                  <a:pt x="21374" y="7093"/>
                </a:cubicBezTo>
                <a:cubicBezTo>
                  <a:pt x="21323" y="6473"/>
                  <a:pt x="21360" y="5853"/>
                  <a:pt x="21365" y="5233"/>
                </a:cubicBezTo>
                <a:cubicBezTo>
                  <a:pt x="21367" y="5036"/>
                  <a:pt x="21143" y="4859"/>
                  <a:pt x="20775" y="4730"/>
                </a:cubicBezTo>
                <a:cubicBezTo>
                  <a:pt x="20408" y="4602"/>
                  <a:pt x="19894" y="4521"/>
                  <a:pt x="19334" y="4521"/>
                </a:cubicBezTo>
                <a:lnTo>
                  <a:pt x="19112" y="4521"/>
                </a:lnTo>
                <a:cubicBezTo>
                  <a:pt x="18551" y="4521"/>
                  <a:pt x="18046" y="4602"/>
                  <a:pt x="17679" y="4730"/>
                </a:cubicBezTo>
                <a:cubicBezTo>
                  <a:pt x="17332" y="4852"/>
                  <a:pt x="17121" y="5018"/>
                  <a:pt x="17097" y="5201"/>
                </a:cubicBezTo>
                <a:lnTo>
                  <a:pt x="16458" y="5164"/>
                </a:lnTo>
                <a:lnTo>
                  <a:pt x="16458" y="4865"/>
                </a:lnTo>
                <a:cubicBezTo>
                  <a:pt x="16458" y="4669"/>
                  <a:pt x="16228" y="4489"/>
                  <a:pt x="15860" y="4360"/>
                </a:cubicBezTo>
                <a:cubicBezTo>
                  <a:pt x="15492" y="4231"/>
                  <a:pt x="14987" y="4154"/>
                  <a:pt x="14426" y="4154"/>
                </a:cubicBezTo>
                <a:lnTo>
                  <a:pt x="14197" y="4154"/>
                </a:lnTo>
                <a:cubicBezTo>
                  <a:pt x="13636" y="4154"/>
                  <a:pt x="13129" y="4231"/>
                  <a:pt x="12763" y="4360"/>
                </a:cubicBezTo>
                <a:cubicBezTo>
                  <a:pt x="12397" y="4489"/>
                  <a:pt x="12173" y="4669"/>
                  <a:pt x="12173" y="4865"/>
                </a:cubicBezTo>
                <a:lnTo>
                  <a:pt x="12173" y="4914"/>
                </a:lnTo>
                <a:lnTo>
                  <a:pt x="11542" y="4880"/>
                </a:lnTo>
                <a:lnTo>
                  <a:pt x="11542" y="4400"/>
                </a:lnTo>
                <a:cubicBezTo>
                  <a:pt x="11542" y="4204"/>
                  <a:pt x="11312" y="4024"/>
                  <a:pt x="10944" y="3895"/>
                </a:cubicBezTo>
                <a:cubicBezTo>
                  <a:pt x="10577" y="3766"/>
                  <a:pt x="10072" y="3689"/>
                  <a:pt x="9511" y="3689"/>
                </a:cubicBezTo>
                <a:lnTo>
                  <a:pt x="9289" y="3689"/>
                </a:lnTo>
                <a:cubicBezTo>
                  <a:pt x="8728" y="3689"/>
                  <a:pt x="8223" y="3766"/>
                  <a:pt x="7856" y="3895"/>
                </a:cubicBezTo>
                <a:cubicBezTo>
                  <a:pt x="7488" y="4024"/>
                  <a:pt x="7258" y="4204"/>
                  <a:pt x="7258" y="4400"/>
                </a:cubicBezTo>
                <a:lnTo>
                  <a:pt x="7258" y="4630"/>
                </a:lnTo>
                <a:lnTo>
                  <a:pt x="6627" y="4593"/>
                </a:lnTo>
                <a:lnTo>
                  <a:pt x="6627" y="712"/>
                </a:lnTo>
                <a:cubicBezTo>
                  <a:pt x="6627" y="515"/>
                  <a:pt x="6405" y="338"/>
                  <a:pt x="6037" y="210"/>
                </a:cubicBezTo>
                <a:cubicBezTo>
                  <a:pt x="5669" y="81"/>
                  <a:pt x="5156" y="0"/>
                  <a:pt x="4595" y="0"/>
                </a:cubicBezTo>
                <a:lnTo>
                  <a:pt x="437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7" name="Shape 46483">
            <a:extLst>
              <a:ext uri="{FF2B5EF4-FFF2-40B4-BE49-F238E27FC236}">
                <a16:creationId xmlns:a16="http://schemas.microsoft.com/office/drawing/2014/main" id="{83CEBCD1-7615-DB6D-DC9E-A2ED3940E221}"/>
              </a:ext>
            </a:extLst>
          </p:cNvPr>
          <p:cNvSpPr/>
          <p:nvPr/>
        </p:nvSpPr>
        <p:spPr>
          <a:xfrm>
            <a:off x="3748830" y="3638426"/>
            <a:ext cx="805529" cy="243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584" extrusionOk="0">
                <a:moveTo>
                  <a:pt x="10411" y="3"/>
                </a:moveTo>
                <a:cubicBezTo>
                  <a:pt x="9856" y="-16"/>
                  <a:pt x="9330" y="39"/>
                  <a:pt x="8926" y="147"/>
                </a:cubicBezTo>
                <a:cubicBezTo>
                  <a:pt x="8523" y="254"/>
                  <a:pt x="8242" y="414"/>
                  <a:pt x="8184" y="598"/>
                </a:cubicBezTo>
                <a:lnTo>
                  <a:pt x="7376" y="5631"/>
                </a:lnTo>
                <a:lnTo>
                  <a:pt x="6568" y="5599"/>
                </a:lnTo>
                <a:lnTo>
                  <a:pt x="4757" y="1849"/>
                </a:lnTo>
                <a:cubicBezTo>
                  <a:pt x="4699" y="1665"/>
                  <a:pt x="4425" y="1506"/>
                  <a:pt x="4023" y="1398"/>
                </a:cubicBezTo>
                <a:cubicBezTo>
                  <a:pt x="3621" y="1290"/>
                  <a:pt x="3094" y="1233"/>
                  <a:pt x="2538" y="1252"/>
                </a:cubicBezTo>
                <a:lnTo>
                  <a:pt x="2318" y="1260"/>
                </a:lnTo>
                <a:cubicBezTo>
                  <a:pt x="1762" y="1280"/>
                  <a:pt x="1281" y="1373"/>
                  <a:pt x="955" y="1506"/>
                </a:cubicBezTo>
                <a:cubicBezTo>
                  <a:pt x="629" y="1639"/>
                  <a:pt x="456" y="1811"/>
                  <a:pt x="515" y="1995"/>
                </a:cubicBezTo>
                <a:lnTo>
                  <a:pt x="2832" y="7412"/>
                </a:lnTo>
                <a:cubicBezTo>
                  <a:pt x="1722" y="7352"/>
                  <a:pt x="631" y="7551"/>
                  <a:pt x="188" y="7893"/>
                </a:cubicBezTo>
                <a:cubicBezTo>
                  <a:pt x="-17" y="8052"/>
                  <a:pt x="-61" y="8233"/>
                  <a:pt x="90" y="8407"/>
                </a:cubicBezTo>
                <a:cubicBezTo>
                  <a:pt x="754" y="9197"/>
                  <a:pt x="1577" y="9972"/>
                  <a:pt x="2538" y="10729"/>
                </a:cubicBezTo>
                <a:cubicBezTo>
                  <a:pt x="3071" y="11149"/>
                  <a:pt x="3655" y="11561"/>
                  <a:pt x="4252" y="11972"/>
                </a:cubicBezTo>
                <a:cubicBezTo>
                  <a:pt x="4762" y="12323"/>
                  <a:pt x="5338" y="12691"/>
                  <a:pt x="5912" y="13045"/>
                </a:cubicBezTo>
                <a:lnTo>
                  <a:pt x="5239" y="21584"/>
                </a:lnTo>
                <a:lnTo>
                  <a:pt x="18399" y="21584"/>
                </a:lnTo>
                <a:lnTo>
                  <a:pt x="17723" y="13048"/>
                </a:lnTo>
                <a:cubicBezTo>
                  <a:pt x="18349" y="12671"/>
                  <a:pt x="18949" y="12295"/>
                  <a:pt x="19539" y="11916"/>
                </a:cubicBezTo>
                <a:cubicBezTo>
                  <a:pt x="20041" y="11594"/>
                  <a:pt x="20543" y="11266"/>
                  <a:pt x="20871" y="10910"/>
                </a:cubicBezTo>
                <a:cubicBezTo>
                  <a:pt x="21286" y="10459"/>
                  <a:pt x="21353" y="9980"/>
                  <a:pt x="21401" y="9507"/>
                </a:cubicBezTo>
                <a:cubicBezTo>
                  <a:pt x="21510" y="8453"/>
                  <a:pt x="21539" y="7399"/>
                  <a:pt x="21516" y="6345"/>
                </a:cubicBezTo>
                <a:cubicBezTo>
                  <a:pt x="21512" y="6160"/>
                  <a:pt x="21294" y="5993"/>
                  <a:pt x="20928" y="5872"/>
                </a:cubicBezTo>
                <a:cubicBezTo>
                  <a:pt x="20562" y="5750"/>
                  <a:pt x="20051" y="5674"/>
                  <a:pt x="19492" y="5674"/>
                </a:cubicBezTo>
                <a:lnTo>
                  <a:pt x="19272" y="5674"/>
                </a:lnTo>
                <a:cubicBezTo>
                  <a:pt x="18712" y="5671"/>
                  <a:pt x="18203" y="5747"/>
                  <a:pt x="17844" y="5872"/>
                </a:cubicBezTo>
                <a:cubicBezTo>
                  <a:pt x="17633" y="5945"/>
                  <a:pt x="17486" y="6033"/>
                  <a:pt x="17395" y="6131"/>
                </a:cubicBezTo>
                <a:lnTo>
                  <a:pt x="16628" y="6085"/>
                </a:lnTo>
                <a:lnTo>
                  <a:pt x="16628" y="5826"/>
                </a:lnTo>
                <a:cubicBezTo>
                  <a:pt x="16628" y="5640"/>
                  <a:pt x="16399" y="5471"/>
                  <a:pt x="16033" y="5350"/>
                </a:cubicBezTo>
                <a:cubicBezTo>
                  <a:pt x="15667" y="5229"/>
                  <a:pt x="15164" y="5155"/>
                  <a:pt x="14605" y="5155"/>
                </a:cubicBezTo>
                <a:lnTo>
                  <a:pt x="14385" y="5155"/>
                </a:lnTo>
                <a:cubicBezTo>
                  <a:pt x="13826" y="5156"/>
                  <a:pt x="13324" y="5229"/>
                  <a:pt x="12957" y="5350"/>
                </a:cubicBezTo>
                <a:cubicBezTo>
                  <a:pt x="12542" y="5487"/>
                  <a:pt x="12306" y="5683"/>
                  <a:pt x="12361" y="5890"/>
                </a:cubicBezTo>
                <a:lnTo>
                  <a:pt x="11594" y="5858"/>
                </a:lnTo>
                <a:lnTo>
                  <a:pt x="12435" y="747"/>
                </a:lnTo>
                <a:cubicBezTo>
                  <a:pt x="12493" y="563"/>
                  <a:pt x="12321" y="388"/>
                  <a:pt x="11994" y="255"/>
                </a:cubicBezTo>
                <a:cubicBezTo>
                  <a:pt x="11668" y="121"/>
                  <a:pt x="11187" y="28"/>
                  <a:pt x="10632" y="9"/>
                </a:cubicBezTo>
                <a:lnTo>
                  <a:pt x="10411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8" name="Shape 46484">
            <a:extLst>
              <a:ext uri="{FF2B5EF4-FFF2-40B4-BE49-F238E27FC236}">
                <a16:creationId xmlns:a16="http://schemas.microsoft.com/office/drawing/2014/main" id="{599C38B0-EC38-7845-FEE9-820F071E67FA}"/>
              </a:ext>
            </a:extLst>
          </p:cNvPr>
          <p:cNvSpPr/>
          <p:nvPr/>
        </p:nvSpPr>
        <p:spPr>
          <a:xfrm>
            <a:off x="8045184" y="3661455"/>
            <a:ext cx="825816" cy="243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585" extrusionOk="0">
                <a:moveTo>
                  <a:pt x="9556" y="3"/>
                </a:moveTo>
                <a:cubicBezTo>
                  <a:pt x="9046" y="-15"/>
                  <a:pt x="8562" y="37"/>
                  <a:pt x="8191" y="138"/>
                </a:cubicBezTo>
                <a:cubicBezTo>
                  <a:pt x="7821" y="240"/>
                  <a:pt x="7563" y="388"/>
                  <a:pt x="7509" y="562"/>
                </a:cubicBezTo>
                <a:lnTo>
                  <a:pt x="6766" y="5345"/>
                </a:lnTo>
                <a:lnTo>
                  <a:pt x="6023" y="5316"/>
                </a:lnTo>
                <a:lnTo>
                  <a:pt x="4365" y="1743"/>
                </a:lnTo>
                <a:cubicBezTo>
                  <a:pt x="4311" y="1569"/>
                  <a:pt x="4060" y="1418"/>
                  <a:pt x="3691" y="1317"/>
                </a:cubicBezTo>
                <a:cubicBezTo>
                  <a:pt x="3322" y="1215"/>
                  <a:pt x="2836" y="1160"/>
                  <a:pt x="2327" y="1179"/>
                </a:cubicBezTo>
                <a:lnTo>
                  <a:pt x="2128" y="1187"/>
                </a:lnTo>
                <a:cubicBezTo>
                  <a:pt x="1618" y="1206"/>
                  <a:pt x="1174" y="1294"/>
                  <a:pt x="875" y="1419"/>
                </a:cubicBezTo>
                <a:cubicBezTo>
                  <a:pt x="577" y="1545"/>
                  <a:pt x="416" y="1704"/>
                  <a:pt x="470" y="1878"/>
                </a:cubicBezTo>
                <a:lnTo>
                  <a:pt x="2594" y="6982"/>
                </a:lnTo>
                <a:cubicBezTo>
                  <a:pt x="1576" y="6925"/>
                  <a:pt x="582" y="7112"/>
                  <a:pt x="176" y="7434"/>
                </a:cubicBezTo>
                <a:cubicBezTo>
                  <a:pt x="-12" y="7583"/>
                  <a:pt x="-58" y="7755"/>
                  <a:pt x="81" y="7919"/>
                </a:cubicBezTo>
                <a:cubicBezTo>
                  <a:pt x="549" y="8678"/>
                  <a:pt x="1306" y="9415"/>
                  <a:pt x="2327" y="10108"/>
                </a:cubicBezTo>
                <a:cubicBezTo>
                  <a:pt x="2979" y="10551"/>
                  <a:pt x="3698" y="10988"/>
                  <a:pt x="4127" y="11463"/>
                </a:cubicBezTo>
                <a:cubicBezTo>
                  <a:pt x="4236" y="11583"/>
                  <a:pt x="4324" y="11705"/>
                  <a:pt x="4391" y="11828"/>
                </a:cubicBezTo>
                <a:cubicBezTo>
                  <a:pt x="4446" y="12001"/>
                  <a:pt x="4494" y="12173"/>
                  <a:pt x="4534" y="12345"/>
                </a:cubicBezTo>
                <a:cubicBezTo>
                  <a:pt x="4895" y="13874"/>
                  <a:pt x="4697" y="15410"/>
                  <a:pt x="4488" y="16942"/>
                </a:cubicBezTo>
                <a:cubicBezTo>
                  <a:pt x="4277" y="18490"/>
                  <a:pt x="4054" y="20037"/>
                  <a:pt x="3821" y="21585"/>
                </a:cubicBezTo>
                <a:lnTo>
                  <a:pt x="17745" y="21585"/>
                </a:lnTo>
                <a:cubicBezTo>
                  <a:pt x="17559" y="18474"/>
                  <a:pt x="17374" y="15363"/>
                  <a:pt x="17188" y="12252"/>
                </a:cubicBezTo>
                <a:cubicBezTo>
                  <a:pt x="17180" y="12109"/>
                  <a:pt x="17171" y="11966"/>
                  <a:pt x="17163" y="11824"/>
                </a:cubicBezTo>
                <a:cubicBezTo>
                  <a:pt x="17322" y="11658"/>
                  <a:pt x="17497" y="11493"/>
                  <a:pt x="17689" y="11331"/>
                </a:cubicBezTo>
                <a:cubicBezTo>
                  <a:pt x="18073" y="11007"/>
                  <a:pt x="18523" y="10692"/>
                  <a:pt x="18859" y="10355"/>
                </a:cubicBezTo>
                <a:cubicBezTo>
                  <a:pt x="19475" y="9738"/>
                  <a:pt x="19658" y="9079"/>
                  <a:pt x="19861" y="8427"/>
                </a:cubicBezTo>
                <a:cubicBezTo>
                  <a:pt x="20119" y="7599"/>
                  <a:pt x="20433" y="6772"/>
                  <a:pt x="20716" y="5944"/>
                </a:cubicBezTo>
                <a:cubicBezTo>
                  <a:pt x="20992" y="5135"/>
                  <a:pt x="21243" y="4325"/>
                  <a:pt x="21467" y="3514"/>
                </a:cubicBezTo>
                <a:cubicBezTo>
                  <a:pt x="21542" y="3343"/>
                  <a:pt x="21426" y="3176"/>
                  <a:pt x="21165" y="3041"/>
                </a:cubicBezTo>
                <a:cubicBezTo>
                  <a:pt x="20941" y="2926"/>
                  <a:pt x="20612" y="2834"/>
                  <a:pt x="20206" y="2783"/>
                </a:cubicBezTo>
                <a:lnTo>
                  <a:pt x="20241" y="2771"/>
                </a:lnTo>
                <a:cubicBezTo>
                  <a:pt x="19736" y="2741"/>
                  <a:pt x="19241" y="2781"/>
                  <a:pt x="18850" y="2874"/>
                </a:cubicBezTo>
                <a:cubicBezTo>
                  <a:pt x="18460" y="2967"/>
                  <a:pt x="18179" y="3111"/>
                  <a:pt x="18090" y="3282"/>
                </a:cubicBezTo>
                <a:lnTo>
                  <a:pt x="16060" y="5809"/>
                </a:lnTo>
                <a:lnTo>
                  <a:pt x="15430" y="5777"/>
                </a:lnTo>
                <a:lnTo>
                  <a:pt x="15438" y="5774"/>
                </a:lnTo>
                <a:lnTo>
                  <a:pt x="15274" y="5768"/>
                </a:lnTo>
                <a:lnTo>
                  <a:pt x="17373" y="1684"/>
                </a:lnTo>
                <a:cubicBezTo>
                  <a:pt x="17462" y="1512"/>
                  <a:pt x="17343" y="1343"/>
                  <a:pt x="17071" y="1211"/>
                </a:cubicBezTo>
                <a:cubicBezTo>
                  <a:pt x="16799" y="1079"/>
                  <a:pt x="16375" y="983"/>
                  <a:pt x="15870" y="952"/>
                </a:cubicBezTo>
                <a:lnTo>
                  <a:pt x="15672" y="941"/>
                </a:lnTo>
                <a:cubicBezTo>
                  <a:pt x="15167" y="910"/>
                  <a:pt x="14680" y="953"/>
                  <a:pt x="14290" y="1046"/>
                </a:cubicBezTo>
                <a:cubicBezTo>
                  <a:pt x="13899" y="1140"/>
                  <a:pt x="13610" y="1283"/>
                  <a:pt x="13521" y="1455"/>
                </a:cubicBezTo>
                <a:lnTo>
                  <a:pt x="11405" y="5571"/>
                </a:lnTo>
                <a:lnTo>
                  <a:pt x="10636" y="5539"/>
                </a:lnTo>
                <a:lnTo>
                  <a:pt x="11405" y="703"/>
                </a:lnTo>
                <a:cubicBezTo>
                  <a:pt x="11458" y="529"/>
                  <a:pt x="11307" y="364"/>
                  <a:pt x="11007" y="238"/>
                </a:cubicBezTo>
                <a:cubicBezTo>
                  <a:pt x="10708" y="112"/>
                  <a:pt x="10265" y="24"/>
                  <a:pt x="9755" y="6"/>
                </a:cubicBezTo>
                <a:lnTo>
                  <a:pt x="9556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1" name="Shape 46485">
            <a:extLst>
              <a:ext uri="{FF2B5EF4-FFF2-40B4-BE49-F238E27FC236}">
                <a16:creationId xmlns:a16="http://schemas.microsoft.com/office/drawing/2014/main" id="{88BB81EC-CBB9-3635-7009-CC2B8E71BBCC}"/>
              </a:ext>
            </a:extLst>
          </p:cNvPr>
          <p:cNvSpPr/>
          <p:nvPr/>
        </p:nvSpPr>
        <p:spPr>
          <a:xfrm>
            <a:off x="9957583" y="3638411"/>
            <a:ext cx="1050436" cy="2438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85" extrusionOk="0">
                <a:moveTo>
                  <a:pt x="12120" y="3"/>
                </a:moveTo>
                <a:cubicBezTo>
                  <a:pt x="11719" y="-15"/>
                  <a:pt x="11337" y="40"/>
                  <a:pt x="11046" y="141"/>
                </a:cubicBezTo>
                <a:cubicBezTo>
                  <a:pt x="10754" y="243"/>
                  <a:pt x="10557" y="391"/>
                  <a:pt x="10515" y="564"/>
                </a:cubicBezTo>
                <a:lnTo>
                  <a:pt x="9930" y="5345"/>
                </a:lnTo>
                <a:lnTo>
                  <a:pt x="9345" y="5316"/>
                </a:lnTo>
                <a:lnTo>
                  <a:pt x="8040" y="1743"/>
                </a:lnTo>
                <a:cubicBezTo>
                  <a:pt x="7998" y="1569"/>
                  <a:pt x="7800" y="1418"/>
                  <a:pt x="7509" y="1317"/>
                </a:cubicBezTo>
                <a:cubicBezTo>
                  <a:pt x="7219" y="1215"/>
                  <a:pt x="6836" y="1160"/>
                  <a:pt x="6435" y="1179"/>
                </a:cubicBezTo>
                <a:lnTo>
                  <a:pt x="6272" y="1187"/>
                </a:lnTo>
                <a:cubicBezTo>
                  <a:pt x="5870" y="1206"/>
                  <a:pt x="5528" y="1294"/>
                  <a:pt x="5292" y="1419"/>
                </a:cubicBezTo>
                <a:cubicBezTo>
                  <a:pt x="5057" y="1545"/>
                  <a:pt x="4930" y="1707"/>
                  <a:pt x="4973" y="1881"/>
                </a:cubicBezTo>
                <a:cubicBezTo>
                  <a:pt x="5170" y="2880"/>
                  <a:pt x="5458" y="3876"/>
                  <a:pt x="5836" y="4866"/>
                </a:cubicBezTo>
                <a:cubicBezTo>
                  <a:pt x="6102" y="5562"/>
                  <a:pt x="6417" y="6255"/>
                  <a:pt x="6700" y="6949"/>
                </a:cubicBezTo>
                <a:cubicBezTo>
                  <a:pt x="6771" y="7124"/>
                  <a:pt x="6841" y="7300"/>
                  <a:pt x="6727" y="7469"/>
                </a:cubicBezTo>
                <a:cubicBezTo>
                  <a:pt x="6670" y="7555"/>
                  <a:pt x="6567" y="7632"/>
                  <a:pt x="6401" y="7687"/>
                </a:cubicBezTo>
                <a:cubicBezTo>
                  <a:pt x="5957" y="7832"/>
                  <a:pt x="5433" y="7764"/>
                  <a:pt x="4993" y="7613"/>
                </a:cubicBezTo>
                <a:cubicBezTo>
                  <a:pt x="4584" y="7473"/>
                  <a:pt x="4220" y="7272"/>
                  <a:pt x="3864" y="7087"/>
                </a:cubicBezTo>
                <a:cubicBezTo>
                  <a:pt x="3502" y="6900"/>
                  <a:pt x="3056" y="6746"/>
                  <a:pt x="2592" y="6606"/>
                </a:cubicBezTo>
                <a:cubicBezTo>
                  <a:pt x="2269" y="6508"/>
                  <a:pt x="1934" y="6418"/>
                  <a:pt x="1552" y="6400"/>
                </a:cubicBezTo>
                <a:cubicBezTo>
                  <a:pt x="1149" y="6381"/>
                  <a:pt x="733" y="6448"/>
                  <a:pt x="436" y="6573"/>
                </a:cubicBezTo>
                <a:cubicBezTo>
                  <a:pt x="114" y="6710"/>
                  <a:pt x="-36" y="6896"/>
                  <a:pt x="8" y="7079"/>
                </a:cubicBezTo>
                <a:cubicBezTo>
                  <a:pt x="49" y="7247"/>
                  <a:pt x="260" y="7398"/>
                  <a:pt x="484" y="7549"/>
                </a:cubicBezTo>
                <a:cubicBezTo>
                  <a:pt x="2483" y="8895"/>
                  <a:pt x="4829" y="10135"/>
                  <a:pt x="7232" y="11350"/>
                </a:cubicBezTo>
                <a:cubicBezTo>
                  <a:pt x="7497" y="11485"/>
                  <a:pt x="7768" y="11618"/>
                  <a:pt x="7978" y="11770"/>
                </a:cubicBezTo>
                <a:cubicBezTo>
                  <a:pt x="8261" y="11974"/>
                  <a:pt x="8428" y="12204"/>
                  <a:pt x="8467" y="12442"/>
                </a:cubicBezTo>
                <a:lnTo>
                  <a:pt x="7917" y="21585"/>
                </a:lnTo>
                <a:lnTo>
                  <a:pt x="18880" y="21585"/>
                </a:lnTo>
                <a:lnTo>
                  <a:pt x="18282" y="11742"/>
                </a:lnTo>
                <a:cubicBezTo>
                  <a:pt x="18531" y="11452"/>
                  <a:pt x="18784" y="11162"/>
                  <a:pt x="19043" y="10872"/>
                </a:cubicBezTo>
                <a:cubicBezTo>
                  <a:pt x="19269" y="10621"/>
                  <a:pt x="19501" y="10368"/>
                  <a:pt x="19669" y="10105"/>
                </a:cubicBezTo>
                <a:cubicBezTo>
                  <a:pt x="19956" y="9656"/>
                  <a:pt x="20056" y="9187"/>
                  <a:pt x="20159" y="8721"/>
                </a:cubicBezTo>
                <a:cubicBezTo>
                  <a:pt x="20351" y="7851"/>
                  <a:pt x="20565" y="6981"/>
                  <a:pt x="20791" y="6112"/>
                </a:cubicBezTo>
                <a:cubicBezTo>
                  <a:pt x="21017" y="5246"/>
                  <a:pt x="21255" y="4380"/>
                  <a:pt x="21505" y="3514"/>
                </a:cubicBezTo>
                <a:cubicBezTo>
                  <a:pt x="21564" y="3343"/>
                  <a:pt x="21466" y="3179"/>
                  <a:pt x="21260" y="3044"/>
                </a:cubicBezTo>
                <a:cubicBezTo>
                  <a:pt x="21084" y="2929"/>
                  <a:pt x="20825" y="2834"/>
                  <a:pt x="20506" y="2783"/>
                </a:cubicBezTo>
                <a:lnTo>
                  <a:pt x="20540" y="2771"/>
                </a:lnTo>
                <a:cubicBezTo>
                  <a:pt x="20142" y="2741"/>
                  <a:pt x="19752" y="2781"/>
                  <a:pt x="19445" y="2874"/>
                </a:cubicBezTo>
                <a:cubicBezTo>
                  <a:pt x="19137" y="2967"/>
                  <a:pt x="18909" y="3111"/>
                  <a:pt x="18839" y="3282"/>
                </a:cubicBezTo>
                <a:lnTo>
                  <a:pt x="17241" y="5809"/>
                </a:lnTo>
                <a:lnTo>
                  <a:pt x="16752" y="5777"/>
                </a:lnTo>
                <a:lnTo>
                  <a:pt x="16622" y="5768"/>
                </a:lnTo>
                <a:lnTo>
                  <a:pt x="18282" y="1684"/>
                </a:lnTo>
                <a:cubicBezTo>
                  <a:pt x="18352" y="1512"/>
                  <a:pt x="18251" y="1346"/>
                  <a:pt x="18037" y="1214"/>
                </a:cubicBezTo>
                <a:cubicBezTo>
                  <a:pt x="17823" y="1082"/>
                  <a:pt x="17496" y="983"/>
                  <a:pt x="17098" y="952"/>
                </a:cubicBezTo>
                <a:lnTo>
                  <a:pt x="16942" y="941"/>
                </a:lnTo>
                <a:cubicBezTo>
                  <a:pt x="16544" y="910"/>
                  <a:pt x="16161" y="953"/>
                  <a:pt x="15854" y="1046"/>
                </a:cubicBezTo>
                <a:cubicBezTo>
                  <a:pt x="15546" y="1140"/>
                  <a:pt x="15319" y="1283"/>
                  <a:pt x="15249" y="1455"/>
                </a:cubicBezTo>
                <a:lnTo>
                  <a:pt x="13582" y="5571"/>
                </a:lnTo>
                <a:lnTo>
                  <a:pt x="12977" y="5539"/>
                </a:lnTo>
                <a:lnTo>
                  <a:pt x="13582" y="703"/>
                </a:lnTo>
                <a:cubicBezTo>
                  <a:pt x="13625" y="529"/>
                  <a:pt x="13499" y="364"/>
                  <a:pt x="13263" y="238"/>
                </a:cubicBezTo>
                <a:cubicBezTo>
                  <a:pt x="13027" y="112"/>
                  <a:pt x="12685" y="27"/>
                  <a:pt x="12283" y="9"/>
                </a:cubicBezTo>
                <a:lnTo>
                  <a:pt x="1212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2" name="Shape 46486">
            <a:extLst>
              <a:ext uri="{FF2B5EF4-FFF2-40B4-BE49-F238E27FC236}">
                <a16:creationId xmlns:a16="http://schemas.microsoft.com/office/drawing/2014/main" id="{066DD24E-F95C-244C-BB6E-83B01EE871D2}"/>
              </a:ext>
            </a:extLst>
          </p:cNvPr>
          <p:cNvSpPr/>
          <p:nvPr/>
        </p:nvSpPr>
        <p:spPr>
          <a:xfrm>
            <a:off x="5896152" y="3638411"/>
            <a:ext cx="807239" cy="243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584" extrusionOk="0">
                <a:moveTo>
                  <a:pt x="10379" y="3"/>
                </a:moveTo>
                <a:cubicBezTo>
                  <a:pt x="9825" y="-16"/>
                  <a:pt x="9301" y="42"/>
                  <a:pt x="8899" y="149"/>
                </a:cubicBezTo>
                <a:cubicBezTo>
                  <a:pt x="8497" y="257"/>
                  <a:pt x="8217" y="414"/>
                  <a:pt x="8158" y="598"/>
                </a:cubicBezTo>
                <a:lnTo>
                  <a:pt x="7353" y="5674"/>
                </a:lnTo>
                <a:lnTo>
                  <a:pt x="6548" y="5642"/>
                </a:lnTo>
                <a:lnTo>
                  <a:pt x="4742" y="1849"/>
                </a:lnTo>
                <a:cubicBezTo>
                  <a:pt x="4684" y="1665"/>
                  <a:pt x="4411" y="1506"/>
                  <a:pt x="4010" y="1398"/>
                </a:cubicBezTo>
                <a:cubicBezTo>
                  <a:pt x="3609" y="1290"/>
                  <a:pt x="3084" y="1233"/>
                  <a:pt x="2530" y="1252"/>
                </a:cubicBezTo>
                <a:lnTo>
                  <a:pt x="2310" y="1260"/>
                </a:lnTo>
                <a:cubicBezTo>
                  <a:pt x="1756" y="1280"/>
                  <a:pt x="1277" y="1373"/>
                  <a:pt x="952" y="1506"/>
                </a:cubicBezTo>
                <a:cubicBezTo>
                  <a:pt x="627" y="1639"/>
                  <a:pt x="455" y="1811"/>
                  <a:pt x="513" y="1995"/>
                </a:cubicBezTo>
                <a:lnTo>
                  <a:pt x="2823" y="7412"/>
                </a:lnTo>
                <a:cubicBezTo>
                  <a:pt x="1716" y="7352"/>
                  <a:pt x="629" y="7551"/>
                  <a:pt x="187" y="7893"/>
                </a:cubicBezTo>
                <a:cubicBezTo>
                  <a:pt x="-17" y="8052"/>
                  <a:pt x="-61" y="8233"/>
                  <a:pt x="90" y="8407"/>
                </a:cubicBezTo>
                <a:cubicBezTo>
                  <a:pt x="749" y="9197"/>
                  <a:pt x="1568" y="9973"/>
                  <a:pt x="2530" y="10729"/>
                </a:cubicBezTo>
                <a:cubicBezTo>
                  <a:pt x="3056" y="11142"/>
                  <a:pt x="3627" y="11550"/>
                  <a:pt x="4401" y="11918"/>
                </a:cubicBezTo>
                <a:cubicBezTo>
                  <a:pt x="4783" y="12100"/>
                  <a:pt x="5214" y="12271"/>
                  <a:pt x="5533" y="12466"/>
                </a:cubicBezTo>
                <a:cubicBezTo>
                  <a:pt x="5966" y="12731"/>
                  <a:pt x="6178" y="13030"/>
                  <a:pt x="6147" y="13331"/>
                </a:cubicBezTo>
                <a:lnTo>
                  <a:pt x="5222" y="21584"/>
                </a:lnTo>
                <a:lnTo>
                  <a:pt x="18342" y="21584"/>
                </a:lnTo>
                <a:lnTo>
                  <a:pt x="17691" y="13333"/>
                </a:lnTo>
                <a:cubicBezTo>
                  <a:pt x="17751" y="13178"/>
                  <a:pt x="17865" y="13026"/>
                  <a:pt x="18033" y="12880"/>
                </a:cubicBezTo>
                <a:cubicBezTo>
                  <a:pt x="18165" y="12765"/>
                  <a:pt x="18329" y="12655"/>
                  <a:pt x="18496" y="12546"/>
                </a:cubicBezTo>
                <a:cubicBezTo>
                  <a:pt x="19413" y="11948"/>
                  <a:pt x="20442" y="11366"/>
                  <a:pt x="20945" y="10696"/>
                </a:cubicBezTo>
                <a:cubicBezTo>
                  <a:pt x="21238" y="10306"/>
                  <a:pt x="21322" y="9898"/>
                  <a:pt x="21376" y="9494"/>
                </a:cubicBezTo>
                <a:cubicBezTo>
                  <a:pt x="21514" y="8444"/>
                  <a:pt x="21539" y="7395"/>
                  <a:pt x="21449" y="6345"/>
                </a:cubicBezTo>
                <a:cubicBezTo>
                  <a:pt x="21449" y="6159"/>
                  <a:pt x="21228" y="5993"/>
                  <a:pt x="20863" y="5872"/>
                </a:cubicBezTo>
                <a:cubicBezTo>
                  <a:pt x="20498" y="5750"/>
                  <a:pt x="19989" y="5674"/>
                  <a:pt x="19432" y="5674"/>
                </a:cubicBezTo>
                <a:lnTo>
                  <a:pt x="19212" y="5674"/>
                </a:lnTo>
                <a:cubicBezTo>
                  <a:pt x="18933" y="5673"/>
                  <a:pt x="18665" y="5691"/>
                  <a:pt x="18423" y="5726"/>
                </a:cubicBezTo>
                <a:cubicBezTo>
                  <a:pt x="18184" y="5759"/>
                  <a:pt x="17968" y="5809"/>
                  <a:pt x="17789" y="5872"/>
                </a:cubicBezTo>
                <a:cubicBezTo>
                  <a:pt x="17563" y="5950"/>
                  <a:pt x="17404" y="6047"/>
                  <a:pt x="17325" y="6153"/>
                </a:cubicBezTo>
                <a:lnTo>
                  <a:pt x="16593" y="6123"/>
                </a:lnTo>
                <a:lnTo>
                  <a:pt x="18879" y="1787"/>
                </a:lnTo>
                <a:cubicBezTo>
                  <a:pt x="18975" y="1605"/>
                  <a:pt x="18841" y="1428"/>
                  <a:pt x="18545" y="1287"/>
                </a:cubicBezTo>
                <a:cubicBezTo>
                  <a:pt x="18250" y="1147"/>
                  <a:pt x="17792" y="1044"/>
                  <a:pt x="17244" y="1012"/>
                </a:cubicBezTo>
                <a:lnTo>
                  <a:pt x="17032" y="998"/>
                </a:lnTo>
                <a:cubicBezTo>
                  <a:pt x="16484" y="966"/>
                  <a:pt x="15944" y="1010"/>
                  <a:pt x="15520" y="1109"/>
                </a:cubicBezTo>
                <a:cubicBezTo>
                  <a:pt x="15095" y="1208"/>
                  <a:pt x="14787" y="1362"/>
                  <a:pt x="14690" y="1544"/>
                </a:cubicBezTo>
                <a:lnTo>
                  <a:pt x="12396" y="5915"/>
                </a:lnTo>
                <a:lnTo>
                  <a:pt x="11558" y="5880"/>
                </a:lnTo>
                <a:lnTo>
                  <a:pt x="12396" y="747"/>
                </a:lnTo>
                <a:cubicBezTo>
                  <a:pt x="12454" y="563"/>
                  <a:pt x="12282" y="388"/>
                  <a:pt x="11957" y="255"/>
                </a:cubicBezTo>
                <a:cubicBezTo>
                  <a:pt x="11631" y="121"/>
                  <a:pt x="11153" y="28"/>
                  <a:pt x="10599" y="9"/>
                </a:cubicBezTo>
                <a:lnTo>
                  <a:pt x="10379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3" name="Shape 46488">
            <a:extLst>
              <a:ext uri="{FF2B5EF4-FFF2-40B4-BE49-F238E27FC236}">
                <a16:creationId xmlns:a16="http://schemas.microsoft.com/office/drawing/2014/main" id="{F72A029D-5BA2-1ECC-2A5F-7352F91DE75D}"/>
              </a:ext>
            </a:extLst>
          </p:cNvPr>
          <p:cNvSpPr/>
          <p:nvPr/>
        </p:nvSpPr>
        <p:spPr>
          <a:xfrm rot="5400000" flipH="1">
            <a:off x="1175259" y="1620604"/>
            <a:ext cx="1705127" cy="1865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4" name="Shape 46493">
            <a:extLst>
              <a:ext uri="{FF2B5EF4-FFF2-40B4-BE49-F238E27FC236}">
                <a16:creationId xmlns:a16="http://schemas.microsoft.com/office/drawing/2014/main" id="{E2E3B3E9-E7EB-894C-88E6-6AE20CB35DBE}"/>
              </a:ext>
            </a:extLst>
          </p:cNvPr>
          <p:cNvSpPr/>
          <p:nvPr/>
        </p:nvSpPr>
        <p:spPr>
          <a:xfrm rot="5400000" flipH="1">
            <a:off x="3333340" y="1620604"/>
            <a:ext cx="1705127" cy="1865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5" name="Shape 46498">
            <a:extLst>
              <a:ext uri="{FF2B5EF4-FFF2-40B4-BE49-F238E27FC236}">
                <a16:creationId xmlns:a16="http://schemas.microsoft.com/office/drawing/2014/main" id="{665DAF34-35F7-0AC1-BCE1-B911CC0BBB79}"/>
              </a:ext>
            </a:extLst>
          </p:cNvPr>
          <p:cNvSpPr/>
          <p:nvPr/>
        </p:nvSpPr>
        <p:spPr>
          <a:xfrm rot="5400000" flipH="1">
            <a:off x="5447452" y="1620604"/>
            <a:ext cx="1705127" cy="1865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6" name="Shape 46503">
            <a:extLst>
              <a:ext uri="{FF2B5EF4-FFF2-40B4-BE49-F238E27FC236}">
                <a16:creationId xmlns:a16="http://schemas.microsoft.com/office/drawing/2014/main" id="{DE9F51E3-7DEA-02B2-7FD5-87FDA8636CED}"/>
              </a:ext>
            </a:extLst>
          </p:cNvPr>
          <p:cNvSpPr/>
          <p:nvPr/>
        </p:nvSpPr>
        <p:spPr>
          <a:xfrm rot="5400000" flipH="1">
            <a:off x="7605532" y="1620604"/>
            <a:ext cx="1705127" cy="1865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7" name="Shape 46508">
            <a:extLst>
              <a:ext uri="{FF2B5EF4-FFF2-40B4-BE49-F238E27FC236}">
                <a16:creationId xmlns:a16="http://schemas.microsoft.com/office/drawing/2014/main" id="{7A1D2CA5-161F-E2CC-C1EF-168A981573DC}"/>
              </a:ext>
            </a:extLst>
          </p:cNvPr>
          <p:cNvSpPr/>
          <p:nvPr/>
        </p:nvSpPr>
        <p:spPr>
          <a:xfrm rot="5400000" flipH="1">
            <a:off x="9719644" y="1620604"/>
            <a:ext cx="1705127" cy="1865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>
              <a:latin typeface="Lato Light" panose="020F0502020204030203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A48C2FC-CBA6-9931-CB7D-175173F09378}"/>
              </a:ext>
            </a:extLst>
          </p:cNvPr>
          <p:cNvSpPr txBox="1">
            <a:spLocks/>
          </p:cNvSpPr>
          <p:nvPr/>
        </p:nvSpPr>
        <p:spPr>
          <a:xfrm>
            <a:off x="1247158" y="2226982"/>
            <a:ext cx="1573629" cy="50783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600" b="1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Enhanced coaching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B0B79FB-EABC-A207-DE80-A27F2EC9D0BC}"/>
              </a:ext>
            </a:extLst>
          </p:cNvPr>
          <p:cNvSpPr txBox="1">
            <a:spLocks/>
          </p:cNvSpPr>
          <p:nvPr/>
        </p:nvSpPr>
        <p:spPr>
          <a:xfrm>
            <a:off x="3364779" y="1996151"/>
            <a:ext cx="1573629" cy="73866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600" b="1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Enhanced alignment along the pathway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BB763D3-0419-4079-45D2-4B23144F0663}"/>
              </a:ext>
            </a:extLst>
          </p:cNvPr>
          <p:cNvSpPr txBox="1">
            <a:spLocks/>
          </p:cNvSpPr>
          <p:nvPr/>
        </p:nvSpPr>
        <p:spPr>
          <a:xfrm>
            <a:off x="5513200" y="1880735"/>
            <a:ext cx="1573629" cy="96949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600" b="1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Increased opportunities for more developing sailors 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39C64F5-F577-C5AC-0345-5193E373C360}"/>
              </a:ext>
            </a:extLst>
          </p:cNvPr>
          <p:cNvSpPr txBox="1">
            <a:spLocks/>
          </p:cNvSpPr>
          <p:nvPr/>
        </p:nvSpPr>
        <p:spPr>
          <a:xfrm>
            <a:off x="7525328" y="1996151"/>
            <a:ext cx="1865535" cy="96949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600" b="1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More systematic ID and development practices 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F2BFCD7-3FD9-3E08-FBCD-8FCC9BE7A767}"/>
              </a:ext>
            </a:extLst>
          </p:cNvPr>
          <p:cNvSpPr txBox="1">
            <a:spLocks/>
          </p:cNvSpPr>
          <p:nvPr/>
        </p:nvSpPr>
        <p:spPr>
          <a:xfrm>
            <a:off x="9785392" y="1765316"/>
            <a:ext cx="1573629" cy="143116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600" b="1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rPr>
              <a:t>Targeted competition entry and support plus a squad approach</a:t>
            </a:r>
          </a:p>
        </p:txBody>
      </p:sp>
    </p:spTree>
    <p:extLst>
      <p:ext uri="{BB962C8B-B14F-4D97-AF65-F5344CB8AC3E}">
        <p14:creationId xmlns:p14="http://schemas.microsoft.com/office/powerpoint/2010/main" val="16989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245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99CD8B-D591-2E37-5F89-797CAB9D7802}"/>
              </a:ext>
            </a:extLst>
          </p:cNvPr>
          <p:cNvSpPr txBox="1">
            <a:spLocks/>
          </p:cNvSpPr>
          <p:nvPr/>
        </p:nvSpPr>
        <p:spPr>
          <a:xfrm>
            <a:off x="2543737" y="3746000"/>
            <a:ext cx="7104525" cy="16561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For any additional questions contact any of the performance pathways team.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Ken Lynch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ken.lynch@sailing.org.au</a:t>
            </a:r>
          </a:p>
        </p:txBody>
      </p:sp>
    </p:spTree>
    <p:extLst>
      <p:ext uri="{BB962C8B-B14F-4D97-AF65-F5344CB8AC3E}">
        <p14:creationId xmlns:p14="http://schemas.microsoft.com/office/powerpoint/2010/main" val="41627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1678" y="1603459"/>
            <a:ext cx="10752668" cy="4176713"/>
          </a:xfrm>
        </p:spPr>
        <p:txBody>
          <a:bodyPr/>
          <a:lstStyle/>
          <a:p>
            <a:pPr lvl="0"/>
            <a:r>
              <a:rPr lang="en-AU" dirty="0"/>
              <a:t>Context – Where we sit </a:t>
            </a:r>
          </a:p>
          <a:p>
            <a:pPr lvl="0"/>
            <a:r>
              <a:rPr lang="en-AU" dirty="0"/>
              <a:t>Alignment to HP strategy </a:t>
            </a:r>
          </a:p>
          <a:p>
            <a:pPr lvl="0"/>
            <a:r>
              <a:rPr lang="en-AU" dirty="0"/>
              <a:t>Performance Pathways 2021-22</a:t>
            </a:r>
          </a:p>
          <a:p>
            <a:pPr lvl="0"/>
            <a:r>
              <a:rPr lang="en-AU" dirty="0"/>
              <a:t>Key Changes </a:t>
            </a:r>
          </a:p>
          <a:p>
            <a:pPr lvl="0"/>
            <a:r>
              <a:rPr lang="en-AU" dirty="0"/>
              <a:t>Categorisation and selection </a:t>
            </a:r>
          </a:p>
          <a:p>
            <a:pPr lvl="0"/>
            <a:r>
              <a:rPr lang="en-AU" dirty="0"/>
              <a:t>What will you see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F05F1-4CF7-B641-B4AB-97429908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751" y="6333083"/>
            <a:ext cx="523373" cy="217125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9" y="188640"/>
            <a:ext cx="10752667" cy="1080120"/>
          </a:xfrm>
        </p:spPr>
        <p:txBody>
          <a:bodyPr/>
          <a:lstStyle/>
          <a:p>
            <a:r>
              <a:rPr lang="en-AU"/>
              <a:t>Performance Pathways Strategy Overview 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6B92FACA-A9D5-B04A-9F78-EEFF498A104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Performance Pathways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CF110-7A7B-A74B-8773-9F8F59A59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82" y="3648025"/>
            <a:ext cx="3451881" cy="2301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CBD6B-8361-ED4D-BA74-A62356E2C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207" y="3643811"/>
            <a:ext cx="3458202" cy="2305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5A065D-0F0B-E64F-BB60-11D4E4434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753" y="3636233"/>
            <a:ext cx="3469569" cy="23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5E2797FE-0A6F-FBE6-9AF7-1B7C373CE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101"/>
          <a:stretch/>
        </p:blipFill>
        <p:spPr>
          <a:xfrm>
            <a:off x="2758416" y="1329065"/>
            <a:ext cx="9345891" cy="4726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Performance Pathways - Context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A82EA-7F8B-664D-914F-DACB5591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17D0F-2EB7-9B4D-984B-528E274420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Performance Pathways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74388C-0D73-2D1F-0C2A-C38124189313}"/>
              </a:ext>
            </a:extLst>
          </p:cNvPr>
          <p:cNvSpPr txBox="1"/>
          <p:nvPr/>
        </p:nvSpPr>
        <p:spPr>
          <a:xfrm>
            <a:off x="1171196" y="1329065"/>
            <a:ext cx="3589444" cy="315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1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Poppins Light" panose="00000400000000000000" pitchFamily="2" charset="0"/>
                <a:ea typeface="Calibri" panose="020F0502020204030204" pitchFamily="34" charset="0"/>
                <a:cs typeface="Poppins Light" panose="00000400000000000000" pitchFamily="2" charset="0"/>
              </a:rPr>
              <a:t>Where Performance Pathways sit</a:t>
            </a: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oppins Light" panose="00000400000000000000" pitchFamily="2" charset="0"/>
              <a:ea typeface="Calibri" panose="020F0502020204030204" pitchFamily="34" charset="0"/>
              <a:cs typeface="Poppins Light" panose="00000400000000000000" pitchFamily="2" charset="0"/>
            </a:endParaRP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BFBD3A74-CA9C-9A78-9C9B-931B1AD5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4" y="2034913"/>
            <a:ext cx="3158550" cy="15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Performance Pathways – Alignment to Strategy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56F3-F370-464B-BFCC-3BBCE3B47C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Performance Pathways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68EA3-259B-D047-B6DA-72FADC027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2059A-15AE-0668-5A98-ED8B83451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01" t="23750" r="1001" b="9051"/>
          <a:stretch/>
        </p:blipFill>
        <p:spPr>
          <a:xfrm>
            <a:off x="4727848" y="1314722"/>
            <a:ext cx="6912768" cy="4706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D3226A-F3D6-49C5-450C-FBE2065DC2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12" t="32070" r="21053" b="28627"/>
          <a:stretch/>
        </p:blipFill>
        <p:spPr>
          <a:xfrm>
            <a:off x="623392" y="1579873"/>
            <a:ext cx="4162424" cy="42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471E3-0FA8-BF48-A243-0825A918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751" y="6333083"/>
            <a:ext cx="523373" cy="217125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9" y="188640"/>
            <a:ext cx="10752667" cy="1080120"/>
          </a:xfrm>
        </p:spPr>
        <p:txBody>
          <a:bodyPr/>
          <a:lstStyle/>
          <a:p>
            <a:r>
              <a:rPr lang="en-AU"/>
              <a:t>Performance Pathways – 2021/22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1C397C7-A178-D747-B154-9090169F1A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35560" y="6333083"/>
            <a:ext cx="7920880" cy="217125"/>
          </a:xfrm>
        </p:spPr>
        <p:txBody>
          <a:bodyPr/>
          <a:lstStyle/>
          <a:p>
            <a:r>
              <a:rPr lang="en-AU"/>
              <a:t>Performance Pathways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2E3CA3C-E8AD-8062-48E8-5AB469F537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9669" y="2185152"/>
            <a:ext cx="10752668" cy="3430000"/>
          </a:xfrm>
        </p:spPr>
        <p:txBody>
          <a:bodyPr/>
          <a:lstStyle/>
          <a:p>
            <a:r>
              <a:rPr lang="en-AU" sz="1600" dirty="0"/>
              <a:t>Athlete Development Framework </a:t>
            </a:r>
          </a:p>
          <a:p>
            <a:r>
              <a:rPr lang="en-AU" sz="1600" dirty="0"/>
              <a:t>Coach Development Framework and Programs </a:t>
            </a:r>
          </a:p>
          <a:p>
            <a:r>
              <a:rPr lang="en-AU" sz="1600" dirty="0"/>
              <a:t>Enhanced  </a:t>
            </a:r>
          </a:p>
          <a:p>
            <a:pPr lvl="1"/>
            <a:r>
              <a:rPr lang="en-AU" dirty="0"/>
              <a:t>Daily Training Environments</a:t>
            </a:r>
          </a:p>
          <a:p>
            <a:pPr lvl="1"/>
            <a:r>
              <a:rPr lang="en-AU" sz="1600" dirty="0"/>
              <a:t>Performance Support</a:t>
            </a:r>
          </a:p>
          <a:p>
            <a:pPr lvl="1"/>
            <a:r>
              <a:rPr lang="en-AU" sz="1600" dirty="0"/>
              <a:t>Enhanced Integration (Internal and across </a:t>
            </a:r>
          </a:p>
          <a:p>
            <a:pPr marL="179387" lvl="1" indent="0">
              <a:buNone/>
            </a:pPr>
            <a:r>
              <a:rPr lang="en-AU" sz="1600" dirty="0"/>
              <a:t>   performance support)</a:t>
            </a:r>
          </a:p>
          <a:p>
            <a:r>
              <a:rPr lang="en-AU" sz="1600" dirty="0"/>
              <a:t>New Classes additional support</a:t>
            </a:r>
          </a:p>
          <a:p>
            <a:r>
              <a:rPr lang="en-AU" sz="1600" dirty="0"/>
              <a:t>Intro and development of Futures Program</a:t>
            </a:r>
          </a:p>
          <a:p>
            <a:r>
              <a:rPr lang="en-AU" sz="1600" dirty="0"/>
              <a:t>Other Projects: Talent ID, AIS Coach/Staff Development etc.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21F0E0-71D9-69D1-FB12-F57ED2E9A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941" y="3751699"/>
            <a:ext cx="3483145" cy="1959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6FD209-5831-0658-4AF6-F00C5FF467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2" t="3624" r="3683" b="25725"/>
          <a:stretch/>
        </p:blipFill>
        <p:spPr>
          <a:xfrm>
            <a:off x="5663952" y="2496447"/>
            <a:ext cx="3695204" cy="2083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715090-3187-33BC-2B45-AC690EFFA7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98" t="29660" r="30661" b="46200"/>
          <a:stretch/>
        </p:blipFill>
        <p:spPr>
          <a:xfrm>
            <a:off x="8229600" y="1171755"/>
            <a:ext cx="3962400" cy="21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Areas of Change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Performance Pathways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97218-C5E0-320E-A003-14358A7195CC}"/>
              </a:ext>
            </a:extLst>
          </p:cNvPr>
          <p:cNvSpPr txBox="1"/>
          <p:nvPr/>
        </p:nvSpPr>
        <p:spPr>
          <a:xfrm>
            <a:off x="688710" y="1486873"/>
            <a:ext cx="5319403" cy="2243499"/>
          </a:xfrm>
          <a:prstGeom prst="rect">
            <a:avLst/>
          </a:prstGeom>
          <a:solidFill>
            <a:srgbClr val="A0A0A0"/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AU" sz="1600" b="1" dirty="0">
                <a:ea typeface="Calibri" panose="020F0502020204030204" pitchFamily="34" charset="0"/>
                <a:cs typeface="Calibri" panose="020F0502020204030204" pitchFamily="34" charset="0"/>
              </a:rPr>
              <a:t>Coaching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a typeface="Calibri" panose="020F0502020204030204" pitchFamily="34" charset="0"/>
                <a:cs typeface="Calibri" panose="020F0502020204030204" pitchFamily="34" charset="0"/>
              </a:rPr>
              <a:t>Support for aspiring coaches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a typeface="Calibri" panose="020F0502020204030204" pitchFamily="34" charset="0"/>
                <a:cs typeface="Calibri" panose="020F0502020204030204" pitchFamily="34" charset="0"/>
              </a:rPr>
              <a:t>Advanced Fleet Coaches, state clinics professional development and mentoring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a typeface="Calibri" panose="020F0502020204030204" pitchFamily="34" charset="0"/>
                <a:cs typeface="Calibri" panose="020F0502020204030204" pitchFamily="34" charset="0"/>
              </a:rPr>
              <a:t>#Nextlevel Coach Program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a typeface="Calibri" panose="020F0502020204030204" pitchFamily="34" charset="0"/>
                <a:cs typeface="Calibri" panose="020F0502020204030204" pitchFamily="34" charset="0"/>
              </a:rPr>
              <a:t>Coach Advance Program and Individual Development Plans (IDPs)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D302B-16BF-A35F-2205-562385578173}"/>
              </a:ext>
            </a:extLst>
          </p:cNvPr>
          <p:cNvSpPr txBox="1"/>
          <p:nvPr/>
        </p:nvSpPr>
        <p:spPr>
          <a:xfrm>
            <a:off x="694319" y="3796497"/>
            <a:ext cx="10752667" cy="2327817"/>
          </a:xfrm>
          <a:prstGeom prst="rect">
            <a:avLst/>
          </a:prstGeom>
          <a:solidFill>
            <a:srgbClr val="559FCA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b="1" dirty="0">
                <a:ea typeface="Calibri" panose="020F0502020204030204" pitchFamily="34" charset="0"/>
                <a:cs typeface="Calibri" panose="020F0502020204030204" pitchFamily="34" charset="0"/>
              </a:rPr>
              <a:t>Programs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a typeface="Calibri" panose="020F0502020204030204" pitchFamily="34" charset="0"/>
                <a:cs typeface="Calibri" panose="020F0502020204030204" pitchFamily="34" charset="0"/>
              </a:rPr>
              <a:t>Focused attendance at Youth Class Worlds instead of World Sailing Youth Worlds, for more effective development of young sailors – bigger fleets, more athletes, better quality coaching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Enhanced Youth/pre-emerging opportunities</a:t>
            </a:r>
            <a:r>
              <a:rPr lang="en-AU" sz="1600" dirty="0">
                <a:ea typeface="Calibri" panose="020F0502020204030204" pitchFamily="34" charset="0"/>
                <a:cs typeface="Calibri" panose="020F0502020204030204" pitchFamily="34" charset="0"/>
              </a:rPr>
              <a:t> – state clinics plus invite based integration opportunities, #nextgen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Enhanced state programs with additional </a:t>
            </a:r>
            <a:r>
              <a:rPr lang="en-AU" sz="1600" dirty="0">
                <a:ea typeface="Calibri" panose="020F0502020204030204" pitchFamily="34" charset="0"/>
                <a:cs typeface="Calibri" panose="020F0502020204030204" pitchFamily="34" charset="0"/>
              </a:rPr>
              <a:t>embedded performance support</a:t>
            </a:r>
            <a:endParaRPr lang="en-AU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Enhan</a:t>
            </a:r>
            <a:r>
              <a:rPr lang="en-AU" sz="1600" dirty="0">
                <a:ea typeface="Calibri" panose="020F0502020204030204" pitchFamily="34" charset="0"/>
                <a:cs typeface="Calibri" panose="020F0502020204030204" pitchFamily="34" charset="0"/>
              </a:rPr>
              <a:t>ced Futures program – supporting coaching at targeted international events, campaign plan development and support for identified athletes in Olympic classes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F0948-5300-4FCB-7C41-D7781D504927}"/>
              </a:ext>
            </a:extLst>
          </p:cNvPr>
          <p:cNvSpPr txBox="1"/>
          <p:nvPr/>
        </p:nvSpPr>
        <p:spPr>
          <a:xfrm>
            <a:off x="6183889" y="1498093"/>
            <a:ext cx="5263097" cy="2205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AU" sz="1600" b="1" dirty="0">
                <a:ea typeface="Calibri" panose="020F0502020204030204" pitchFamily="34" charset="0"/>
                <a:cs typeface="Calibri" panose="020F0502020204030204" pitchFamily="34" charset="0"/>
              </a:rPr>
              <a:t>System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IDPs </a:t>
            </a:r>
            <a:r>
              <a:rPr lang="en-AU" sz="1600" dirty="0">
                <a:ea typeface="Calibri" panose="020F0502020204030204" pitchFamily="34" charset="0"/>
                <a:cs typeface="Times New Roman" panose="02020603050405020304" pitchFamily="18" charset="0"/>
              </a:rPr>
              <a:t>aligned to Athlete Development Framework (ADF)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a typeface="Calibri" panose="020F0502020204030204" pitchFamily="34" charset="0"/>
                <a:cs typeface="Times New Roman" panose="02020603050405020304" pitchFamily="18" charset="0"/>
              </a:rPr>
              <a:t>More informed athlete selection processes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a typeface="Calibri" panose="020F0502020204030204" pitchFamily="34" charset="0"/>
                <a:cs typeface="Times New Roman" panose="02020603050405020304" pitchFamily="18" charset="0"/>
              </a:rPr>
              <a:t>Increased pathway visibility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ea typeface="Calibri" panose="020F0502020204030204" pitchFamily="34" charset="0"/>
                <a:cs typeface="Times New Roman" panose="02020603050405020304" pitchFamily="18" charset="0"/>
              </a:rPr>
              <a:t>Greater system alignment </a:t>
            </a:r>
          </a:p>
          <a:p>
            <a:pPr>
              <a:spcAft>
                <a:spcPts val="800"/>
              </a:spcAft>
            </a:pPr>
            <a:endParaRPr lang="en-A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we are looking for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Performance Pathways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DD12A-A300-D6FF-7145-0BA481D309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6" t="17268" r="5507" b="6776"/>
          <a:stretch/>
        </p:blipFill>
        <p:spPr>
          <a:xfrm>
            <a:off x="6855477" y="2012339"/>
            <a:ext cx="4988333" cy="34425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B5A6166-7CA3-EE44-D07E-EEBC365A52CB}"/>
              </a:ext>
            </a:extLst>
          </p:cNvPr>
          <p:cNvGrpSpPr/>
          <p:nvPr/>
        </p:nvGrpSpPr>
        <p:grpSpPr>
          <a:xfrm>
            <a:off x="824415" y="1500230"/>
            <a:ext cx="4512110" cy="4492681"/>
            <a:chOff x="7677170" y="3427855"/>
            <a:chExt cx="9024219" cy="8985362"/>
          </a:xfrm>
        </p:grpSpPr>
        <p:sp>
          <p:nvSpPr>
            <p:cNvPr id="17" name="Фигура">
              <a:extLst>
                <a:ext uri="{FF2B5EF4-FFF2-40B4-BE49-F238E27FC236}">
                  <a16:creationId xmlns:a16="http://schemas.microsoft.com/office/drawing/2014/main" id="{D1A94CCF-1698-35DC-6B04-5D05DAFAF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126" y="3427855"/>
              <a:ext cx="4527244" cy="3403838"/>
            </a:xfrm>
            <a:custGeom>
              <a:avLst/>
              <a:gdLst>
                <a:gd name="T0" fmla="*/ 2415799 w 21600"/>
                <a:gd name="T1" fmla="*/ 1816676 h 21544"/>
                <a:gd name="T2" fmla="*/ 2415799 w 21600"/>
                <a:gd name="T3" fmla="*/ 1816676 h 21544"/>
                <a:gd name="T4" fmla="*/ 2415799 w 21600"/>
                <a:gd name="T5" fmla="*/ 1816676 h 21544"/>
                <a:gd name="T6" fmla="*/ 2415799 w 21600"/>
                <a:gd name="T7" fmla="*/ 1816676 h 2154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44" extrusionOk="0">
                  <a:moveTo>
                    <a:pt x="17786" y="15755"/>
                  </a:moveTo>
                  <a:lnTo>
                    <a:pt x="21600" y="7784"/>
                  </a:lnTo>
                  <a:lnTo>
                    <a:pt x="17892" y="3"/>
                  </a:lnTo>
                  <a:cubicBezTo>
                    <a:pt x="14463" y="-56"/>
                    <a:pt x="11078" y="1040"/>
                    <a:pt x="8056" y="3189"/>
                  </a:cubicBezTo>
                  <a:cubicBezTo>
                    <a:pt x="4685" y="5585"/>
                    <a:pt x="1893" y="9193"/>
                    <a:pt x="0" y="13599"/>
                  </a:cubicBezTo>
                  <a:lnTo>
                    <a:pt x="7064" y="13368"/>
                  </a:lnTo>
                  <a:lnTo>
                    <a:pt x="10408" y="21544"/>
                  </a:lnTo>
                  <a:cubicBezTo>
                    <a:pt x="11163" y="19748"/>
                    <a:pt x="12274" y="18260"/>
                    <a:pt x="13620" y="17240"/>
                  </a:cubicBezTo>
                  <a:cubicBezTo>
                    <a:pt x="14890" y="16278"/>
                    <a:pt x="16324" y="15767"/>
                    <a:pt x="17786" y="157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8" name="Фигура">
              <a:extLst>
                <a:ext uri="{FF2B5EF4-FFF2-40B4-BE49-F238E27FC236}">
                  <a16:creationId xmlns:a16="http://schemas.microsoft.com/office/drawing/2014/main" id="{9D4888D5-6CB1-760C-CAB8-2354EA076E32}"/>
                </a:ext>
              </a:extLst>
            </p:cNvPr>
            <p:cNvSpPr/>
            <p:nvPr/>
          </p:nvSpPr>
          <p:spPr bwMode="auto">
            <a:xfrm>
              <a:off x="7677170" y="5690835"/>
              <a:ext cx="2760586" cy="4423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extrusionOk="0">
                  <a:moveTo>
                    <a:pt x="21414" y="15209"/>
                  </a:moveTo>
                  <a:lnTo>
                    <a:pt x="9141" y="14954"/>
                  </a:lnTo>
                  <a:lnTo>
                    <a:pt x="4651" y="21600"/>
                  </a:lnTo>
                  <a:cubicBezTo>
                    <a:pt x="1669" y="18410"/>
                    <a:pt x="66" y="14789"/>
                    <a:pt x="2" y="11094"/>
                  </a:cubicBezTo>
                  <a:cubicBezTo>
                    <a:pt x="-64" y="7283"/>
                    <a:pt x="1507" y="3531"/>
                    <a:pt x="4551" y="230"/>
                  </a:cubicBezTo>
                  <a:lnTo>
                    <a:pt x="16168" y="0"/>
                  </a:lnTo>
                  <a:lnTo>
                    <a:pt x="21536" y="6373"/>
                  </a:lnTo>
                  <a:cubicBezTo>
                    <a:pt x="20391" y="7622"/>
                    <a:pt x="19741" y="9024"/>
                    <a:pt x="19641" y="10463"/>
                  </a:cubicBezTo>
                  <a:cubicBezTo>
                    <a:pt x="19526" y="12117"/>
                    <a:pt x="20140" y="13759"/>
                    <a:pt x="21414" y="15209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Light"/>
              </a:endParaRPr>
            </a:p>
          </p:txBody>
        </p:sp>
        <p:sp>
          <p:nvSpPr>
            <p:cNvPr id="19" name="Фигура">
              <a:extLst>
                <a:ext uri="{FF2B5EF4-FFF2-40B4-BE49-F238E27FC236}">
                  <a16:creationId xmlns:a16="http://schemas.microsoft.com/office/drawing/2014/main" id="{36EEF1BF-8607-52C7-444F-4E9052F42A4C}"/>
                </a:ext>
              </a:extLst>
            </p:cNvPr>
            <p:cNvSpPr/>
            <p:nvPr/>
          </p:nvSpPr>
          <p:spPr bwMode="auto">
            <a:xfrm>
              <a:off x="8345960" y="8915511"/>
              <a:ext cx="3764570" cy="349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21366" y="6106"/>
                  </a:moveTo>
                  <a:lnTo>
                    <a:pt x="16906" y="13812"/>
                  </a:lnTo>
                  <a:lnTo>
                    <a:pt x="21600" y="21558"/>
                  </a:lnTo>
                  <a:cubicBezTo>
                    <a:pt x="17264" y="21600"/>
                    <a:pt x="12993" y="20420"/>
                    <a:pt x="9213" y="18135"/>
                  </a:cubicBezTo>
                  <a:cubicBezTo>
                    <a:pt x="5400" y="15830"/>
                    <a:pt x="2222" y="12483"/>
                    <a:pt x="0" y="8432"/>
                  </a:cubicBezTo>
                  <a:lnTo>
                    <a:pt x="3230" y="0"/>
                  </a:lnTo>
                  <a:lnTo>
                    <a:pt x="12284" y="293"/>
                  </a:lnTo>
                  <a:cubicBezTo>
                    <a:pt x="13127" y="1935"/>
                    <a:pt x="14339" y="3325"/>
                    <a:pt x="15810" y="4335"/>
                  </a:cubicBezTo>
                  <a:cubicBezTo>
                    <a:pt x="17471" y="5475"/>
                    <a:pt x="19396" y="6089"/>
                    <a:pt x="21366" y="610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Light"/>
              </a:endParaRPr>
            </a:p>
          </p:txBody>
        </p:sp>
        <p:sp>
          <p:nvSpPr>
            <p:cNvPr id="20" name="Фигура">
              <a:extLst>
                <a:ext uri="{FF2B5EF4-FFF2-40B4-BE49-F238E27FC236}">
                  <a16:creationId xmlns:a16="http://schemas.microsoft.com/office/drawing/2014/main" id="{2D25AB75-1D75-EB2C-27B5-7C1812B060D4}"/>
                </a:ext>
              </a:extLst>
            </p:cNvPr>
            <p:cNvSpPr/>
            <p:nvPr/>
          </p:nvSpPr>
          <p:spPr bwMode="auto">
            <a:xfrm>
              <a:off x="11501402" y="8986283"/>
              <a:ext cx="4551398" cy="342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9" y="0"/>
                  </a:moveTo>
                  <a:lnTo>
                    <a:pt x="14544" y="8006"/>
                  </a:lnTo>
                  <a:lnTo>
                    <a:pt x="21600" y="7876"/>
                  </a:lnTo>
                  <a:cubicBezTo>
                    <a:pt x="19825" y="11957"/>
                    <a:pt x="17289" y="15362"/>
                    <a:pt x="14236" y="17764"/>
                  </a:cubicBezTo>
                  <a:cubicBezTo>
                    <a:pt x="11112" y="20222"/>
                    <a:pt x="7557" y="21545"/>
                    <a:pt x="3926" y="21600"/>
                  </a:cubicBezTo>
                  <a:lnTo>
                    <a:pt x="0" y="13706"/>
                  </a:lnTo>
                  <a:lnTo>
                    <a:pt x="3711" y="5800"/>
                  </a:lnTo>
                  <a:cubicBezTo>
                    <a:pt x="5105" y="5827"/>
                    <a:pt x="6482" y="5401"/>
                    <a:pt x="7723" y="4559"/>
                  </a:cubicBezTo>
                  <a:cubicBezTo>
                    <a:pt x="9226" y="3539"/>
                    <a:pt x="10470" y="1954"/>
                    <a:pt x="112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Light"/>
              </a:endParaRPr>
            </a:p>
          </p:txBody>
        </p:sp>
        <p:sp>
          <p:nvSpPr>
            <p:cNvPr id="21" name="Фигура">
              <a:extLst>
                <a:ext uri="{FF2B5EF4-FFF2-40B4-BE49-F238E27FC236}">
                  <a16:creationId xmlns:a16="http://schemas.microsoft.com/office/drawing/2014/main" id="{32D20475-99E6-0C85-C63D-18BDFD4D4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7787" y="5745394"/>
              <a:ext cx="2733602" cy="4352368"/>
            </a:xfrm>
            <a:custGeom>
              <a:avLst/>
              <a:gdLst>
                <a:gd name="T0" fmla="*/ 1458688 w 21531"/>
                <a:gd name="T1" fmla="*/ 2322921 h 21600"/>
                <a:gd name="T2" fmla="*/ 1458688 w 21531"/>
                <a:gd name="T3" fmla="*/ 2322921 h 21600"/>
                <a:gd name="T4" fmla="*/ 1458688 w 21531"/>
                <a:gd name="T5" fmla="*/ 2322921 h 21600"/>
                <a:gd name="T6" fmla="*/ 1458688 w 21531"/>
                <a:gd name="T7" fmla="*/ 232292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1" h="21600" extrusionOk="0">
                  <a:moveTo>
                    <a:pt x="0" y="6146"/>
                  </a:moveTo>
                  <a:cubicBezTo>
                    <a:pt x="1243" y="7541"/>
                    <a:pt x="1898" y="9113"/>
                    <a:pt x="1905" y="10713"/>
                  </a:cubicBezTo>
                  <a:cubicBezTo>
                    <a:pt x="1911" y="12313"/>
                    <a:pt x="1267" y="13888"/>
                    <a:pt x="34" y="15287"/>
                  </a:cubicBezTo>
                  <a:lnTo>
                    <a:pt x="5410" y="21600"/>
                  </a:lnTo>
                  <a:lnTo>
                    <a:pt x="17176" y="21449"/>
                  </a:lnTo>
                  <a:cubicBezTo>
                    <a:pt x="19966" y="18242"/>
                    <a:pt x="21461" y="14651"/>
                    <a:pt x="21529" y="10993"/>
                  </a:cubicBezTo>
                  <a:cubicBezTo>
                    <a:pt x="21600" y="7153"/>
                    <a:pt x="20097" y="3367"/>
                    <a:pt x="17165" y="0"/>
                  </a:cubicBezTo>
                  <a:lnTo>
                    <a:pt x="11642" y="6408"/>
                  </a:lnTo>
                  <a:lnTo>
                    <a:pt x="0" y="61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2" name="Фигура">
              <a:extLst>
                <a:ext uri="{FF2B5EF4-FFF2-40B4-BE49-F238E27FC236}">
                  <a16:creationId xmlns:a16="http://schemas.microsoft.com/office/drawing/2014/main" id="{2FBCCCBF-7368-9819-11CD-AFA5A1D6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0738" y="3427944"/>
              <a:ext cx="3792290" cy="3459238"/>
            </a:xfrm>
            <a:custGeom>
              <a:avLst/>
              <a:gdLst>
                <a:gd name="T0" fmla="*/ 2023619 w 21600"/>
                <a:gd name="T1" fmla="*/ 1846245 h 21546"/>
                <a:gd name="T2" fmla="*/ 2023619 w 21600"/>
                <a:gd name="T3" fmla="*/ 1846245 h 21546"/>
                <a:gd name="T4" fmla="*/ 2023619 w 21600"/>
                <a:gd name="T5" fmla="*/ 1846245 h 21546"/>
                <a:gd name="T6" fmla="*/ 2023619 w 21600"/>
                <a:gd name="T7" fmla="*/ 1846245 h 215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46" extrusionOk="0">
                  <a:moveTo>
                    <a:pt x="0" y="15525"/>
                  </a:moveTo>
                  <a:cubicBezTo>
                    <a:pt x="2038" y="15511"/>
                    <a:pt x="4036" y="16136"/>
                    <a:pt x="5759" y="17326"/>
                  </a:cubicBezTo>
                  <a:cubicBezTo>
                    <a:pt x="7160" y="18294"/>
                    <a:pt x="8333" y="19607"/>
                    <a:pt x="9186" y="21160"/>
                  </a:cubicBezTo>
                  <a:lnTo>
                    <a:pt x="17647" y="21546"/>
                  </a:lnTo>
                  <a:lnTo>
                    <a:pt x="21600" y="13371"/>
                  </a:lnTo>
                  <a:cubicBezTo>
                    <a:pt x="19443" y="9316"/>
                    <a:pt x="16354" y="5948"/>
                    <a:pt x="12638" y="3603"/>
                  </a:cubicBezTo>
                  <a:cubicBezTo>
                    <a:pt x="8815" y="1190"/>
                    <a:pt x="4469" y="-54"/>
                    <a:pt x="55" y="2"/>
                  </a:cubicBezTo>
                  <a:lnTo>
                    <a:pt x="4580" y="7684"/>
                  </a:lnTo>
                  <a:lnTo>
                    <a:pt x="0" y="155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FFF0F83-F598-77C1-544D-5D0CB27D725E}"/>
              </a:ext>
            </a:extLst>
          </p:cNvPr>
          <p:cNvSpPr txBox="1"/>
          <p:nvPr/>
        </p:nvSpPr>
        <p:spPr>
          <a:xfrm>
            <a:off x="874268" y="3217343"/>
            <a:ext cx="1255857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Committed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League Spartan" charset="0"/>
                <a:cs typeface="Calibri" panose="020F0502020204030204" pitchFamily="34" charset="0"/>
              </a:rPr>
              <a:t>developing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2D46B6-516C-7B9D-A0AE-F00EE5077A52}"/>
              </a:ext>
            </a:extLst>
          </p:cNvPr>
          <p:cNvSpPr txBox="1"/>
          <p:nvPr/>
        </p:nvSpPr>
        <p:spPr>
          <a:xfrm>
            <a:off x="4061490" y="3645209"/>
            <a:ext cx="117787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Squad minded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6D7B36-E1F6-50E5-CBD1-16C0EB372CA8}"/>
              </a:ext>
            </a:extLst>
          </p:cNvPr>
          <p:cNvSpPr txBox="1"/>
          <p:nvPr/>
        </p:nvSpPr>
        <p:spPr>
          <a:xfrm>
            <a:off x="3753726" y="2170654"/>
            <a:ext cx="71308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Racers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1CFDDD-8A52-B773-AF2A-D13C35E08442}"/>
              </a:ext>
            </a:extLst>
          </p:cNvPr>
          <p:cNvSpPr txBox="1"/>
          <p:nvPr/>
        </p:nvSpPr>
        <p:spPr>
          <a:xfrm>
            <a:off x="3259969" y="4931656"/>
            <a:ext cx="86216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Curious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Learners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733BF1-7F73-CD3F-B45B-96AD3329B18B}"/>
              </a:ext>
            </a:extLst>
          </p:cNvPr>
          <p:cNvSpPr txBox="1"/>
          <p:nvPr/>
        </p:nvSpPr>
        <p:spPr>
          <a:xfrm>
            <a:off x="1218373" y="4766322"/>
            <a:ext cx="169386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Physically/Mentally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Capable </a:t>
            </a: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B47F6F-8402-4033-67DE-66649D700AAD}"/>
              </a:ext>
            </a:extLst>
          </p:cNvPr>
          <p:cNvSpPr txBox="1"/>
          <p:nvPr/>
        </p:nvSpPr>
        <p:spPr>
          <a:xfrm>
            <a:off x="1872872" y="1935765"/>
            <a:ext cx="139886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Sailors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F2B6D69-4248-267F-CBE4-F1ED9F167F1A}"/>
              </a:ext>
            </a:extLst>
          </p:cNvPr>
          <p:cNvSpPr/>
          <p:nvPr/>
        </p:nvSpPr>
        <p:spPr>
          <a:xfrm>
            <a:off x="5753618" y="3131220"/>
            <a:ext cx="959617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180399"/>
            <a:ext cx="10752667" cy="1080120"/>
          </a:xfrm>
        </p:spPr>
        <p:txBody>
          <a:bodyPr/>
          <a:lstStyle/>
          <a:p>
            <a:r>
              <a:rPr lang="en-AU" dirty="0"/>
              <a:t>Next steps – Youth Teams/Selection and Support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84D6D8-504A-DB43-B65C-731B15C38D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/>
              <a:t>Performance Pathways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83A21E9-9B6F-0345-9C94-75575C7C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6B83B-7CF9-4792-3A9B-4CD2F7CD9BDD}"/>
              </a:ext>
            </a:extLst>
          </p:cNvPr>
          <p:cNvSpPr txBox="1"/>
          <p:nvPr/>
        </p:nvSpPr>
        <p:spPr>
          <a:xfrm>
            <a:off x="910399" y="2413337"/>
            <a:ext cx="10034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Performance Pathways group convene to ensure we maximise the youth class worlds experience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Work with class associations to understand the most effective structure, support and numbers of boats etc.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Generate clarity on how boats are to be selected and what those boats then access as part of our support</a:t>
            </a:r>
          </a:p>
          <a:p>
            <a:pPr marL="285750" indent="-285750">
              <a:buFontTx/>
              <a:buChar char="-"/>
            </a:pPr>
            <a:r>
              <a:rPr lang="en-US" dirty="0"/>
              <a:t>Create a clear calendar to better enable sailors, coaches and parents plan for the upcoming events and seasons </a:t>
            </a:r>
          </a:p>
        </p:txBody>
      </p:sp>
    </p:spTree>
    <p:extLst>
      <p:ext uri="{BB962C8B-B14F-4D97-AF65-F5344CB8AC3E}">
        <p14:creationId xmlns:p14="http://schemas.microsoft.com/office/powerpoint/2010/main" val="11024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669" y="65057"/>
            <a:ext cx="10752667" cy="1080120"/>
          </a:xfrm>
        </p:spPr>
        <p:txBody>
          <a:bodyPr/>
          <a:lstStyle/>
          <a:p>
            <a:r>
              <a:rPr lang="en-AU"/>
              <a:t>What people will see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Performance Pathways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2560F0-60B5-FE49-620E-3D42FB90CC65}"/>
              </a:ext>
            </a:extLst>
          </p:cNvPr>
          <p:cNvSpPr/>
          <p:nvPr/>
        </p:nvSpPr>
        <p:spPr>
          <a:xfrm>
            <a:off x="804334" y="1720230"/>
            <a:ext cx="2671444" cy="5943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19D805-15DB-904B-65F9-E7DAC613F9DD}"/>
              </a:ext>
            </a:extLst>
          </p:cNvPr>
          <p:cNvSpPr/>
          <p:nvPr/>
        </p:nvSpPr>
        <p:spPr>
          <a:xfrm>
            <a:off x="804334" y="2314590"/>
            <a:ext cx="2671444" cy="3572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0E5CEC-B7F7-1B5C-6AA6-231567EEB04A}"/>
              </a:ext>
            </a:extLst>
          </p:cNvPr>
          <p:cNvSpPr/>
          <p:nvPr/>
        </p:nvSpPr>
        <p:spPr>
          <a:xfrm>
            <a:off x="3475778" y="1720230"/>
            <a:ext cx="2671444" cy="594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C9419-A01A-EBC8-3CD4-18FEDE8D0EA2}"/>
              </a:ext>
            </a:extLst>
          </p:cNvPr>
          <p:cNvSpPr/>
          <p:nvPr/>
        </p:nvSpPr>
        <p:spPr>
          <a:xfrm>
            <a:off x="3475778" y="2314590"/>
            <a:ext cx="2671444" cy="3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56EC3-7E2D-AA2A-EFE8-FDD2C517217C}"/>
              </a:ext>
            </a:extLst>
          </p:cNvPr>
          <p:cNvSpPr txBox="1"/>
          <p:nvPr/>
        </p:nvSpPr>
        <p:spPr>
          <a:xfrm>
            <a:off x="3579440" y="1725024"/>
            <a:ext cx="246413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Continued Presence at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Events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B33B1-3A18-5EDC-31E2-CBDC4C0A223D}"/>
              </a:ext>
            </a:extLst>
          </p:cNvPr>
          <p:cNvSpPr/>
          <p:nvPr/>
        </p:nvSpPr>
        <p:spPr>
          <a:xfrm>
            <a:off x="6129447" y="1720230"/>
            <a:ext cx="2671444" cy="594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7395F-DF78-706E-77EA-85A466075D2D}"/>
              </a:ext>
            </a:extLst>
          </p:cNvPr>
          <p:cNvSpPr/>
          <p:nvPr/>
        </p:nvSpPr>
        <p:spPr>
          <a:xfrm>
            <a:off x="6129447" y="2314590"/>
            <a:ext cx="2671444" cy="3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1569B-8369-89E2-E478-CE44D1D349CD}"/>
              </a:ext>
            </a:extLst>
          </p:cNvPr>
          <p:cNvSpPr txBox="1"/>
          <p:nvPr/>
        </p:nvSpPr>
        <p:spPr>
          <a:xfrm>
            <a:off x="6431081" y="1725024"/>
            <a:ext cx="206819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Sailor 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Invitational Camps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F7A40A-3F63-785F-6B67-77DDB52CEC7C}"/>
              </a:ext>
            </a:extLst>
          </p:cNvPr>
          <p:cNvSpPr/>
          <p:nvPr/>
        </p:nvSpPr>
        <p:spPr>
          <a:xfrm>
            <a:off x="8800891" y="1720230"/>
            <a:ext cx="2671444" cy="5943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3CA02-7D27-9429-06D9-B48BBEE59E49}"/>
              </a:ext>
            </a:extLst>
          </p:cNvPr>
          <p:cNvSpPr/>
          <p:nvPr/>
        </p:nvSpPr>
        <p:spPr>
          <a:xfrm>
            <a:off x="8800891" y="2314590"/>
            <a:ext cx="2671444" cy="3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BB9E4-0539-CB96-6E16-924DD5AC5AD1}"/>
              </a:ext>
            </a:extLst>
          </p:cNvPr>
          <p:cNvSpPr txBox="1"/>
          <p:nvPr/>
        </p:nvSpPr>
        <p:spPr>
          <a:xfrm>
            <a:off x="9262882" y="1848134"/>
            <a:ext cx="174746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Transition to PP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7C18ED-EC68-8AEB-4390-893D9B669C4D}"/>
              </a:ext>
            </a:extLst>
          </p:cNvPr>
          <p:cNvSpPr txBox="1">
            <a:spLocks/>
          </p:cNvSpPr>
          <p:nvPr/>
        </p:nvSpPr>
        <p:spPr>
          <a:xfrm>
            <a:off x="3500893" y="2543383"/>
            <a:ext cx="2566761" cy="120032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Youth Sails</a:t>
            </a:r>
          </a:p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State Champs</a:t>
            </a:r>
          </a:p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Sail Brisbane, Sydney and Melbourne </a:t>
            </a:r>
          </a:p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Other identified Regattas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E533F2-9A61-8E52-C1A3-F39F7DACE8B0}"/>
              </a:ext>
            </a:extLst>
          </p:cNvPr>
          <p:cNvSpPr txBox="1">
            <a:spLocks/>
          </p:cNvSpPr>
          <p:nvPr/>
        </p:nvSpPr>
        <p:spPr>
          <a:xfrm>
            <a:off x="6154547" y="2543383"/>
            <a:ext cx="2646344" cy="196977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State programs invite young sailors to camps to support development and talent ID</a:t>
            </a:r>
          </a:p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State programs integrate young sailors that are ready into relevant state sessions</a:t>
            </a:r>
          </a:p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#nextgen – new classes and female specific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37F4E2-5A5E-B16C-7004-B0FE720FF42E}"/>
              </a:ext>
            </a:extLst>
          </p:cNvPr>
          <p:cNvSpPr txBox="1">
            <a:spLocks/>
          </p:cNvSpPr>
          <p:nvPr/>
        </p:nvSpPr>
        <p:spPr>
          <a:xfrm>
            <a:off x="8860367" y="2543383"/>
            <a:ext cx="2552492" cy="158504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Young sailors with identified and confirmed potential invited to be state: </a:t>
            </a:r>
          </a:p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Pre-emerging selection (previously ‘training partners’)</a:t>
            </a:r>
          </a:p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Scholarship athlete  </a:t>
            </a:r>
          </a:p>
        </p:txBody>
      </p:sp>
      <p:sp>
        <p:nvSpPr>
          <p:cNvPr id="19" name="Freeform 27">
            <a:extLst>
              <a:ext uri="{FF2B5EF4-FFF2-40B4-BE49-F238E27FC236}">
                <a16:creationId xmlns:a16="http://schemas.microsoft.com/office/drawing/2014/main" id="{A854FFD7-8B46-B314-8D6A-ADFFB2E44B5F}"/>
              </a:ext>
            </a:extLst>
          </p:cNvPr>
          <p:cNvSpPr/>
          <p:nvPr/>
        </p:nvSpPr>
        <p:spPr>
          <a:xfrm>
            <a:off x="1480694" y="4589530"/>
            <a:ext cx="9511395" cy="1092274"/>
          </a:xfrm>
          <a:custGeom>
            <a:avLst/>
            <a:gdLst>
              <a:gd name="connsiteX0" fmla="*/ 0 w 16747958"/>
              <a:gd name="connsiteY0" fmla="*/ 1540043 h 2237874"/>
              <a:gd name="connsiteX1" fmla="*/ 288758 w 16747958"/>
              <a:gd name="connsiteY1" fmla="*/ 1155032 h 2237874"/>
              <a:gd name="connsiteX2" fmla="*/ 433137 w 16747958"/>
              <a:gd name="connsiteY2" fmla="*/ 1010653 h 2237874"/>
              <a:gd name="connsiteX3" fmla="*/ 794084 w 16747958"/>
              <a:gd name="connsiteY3" fmla="*/ 721895 h 2237874"/>
              <a:gd name="connsiteX4" fmla="*/ 1179095 w 16747958"/>
              <a:gd name="connsiteY4" fmla="*/ 529390 h 2237874"/>
              <a:gd name="connsiteX5" fmla="*/ 1732547 w 16747958"/>
              <a:gd name="connsiteY5" fmla="*/ 336885 h 2237874"/>
              <a:gd name="connsiteX6" fmla="*/ 2093495 w 16747958"/>
              <a:gd name="connsiteY6" fmla="*/ 264695 h 2237874"/>
              <a:gd name="connsiteX7" fmla="*/ 2719137 w 16747958"/>
              <a:gd name="connsiteY7" fmla="*/ 144379 h 2237874"/>
              <a:gd name="connsiteX8" fmla="*/ 3537284 w 16747958"/>
              <a:gd name="connsiteY8" fmla="*/ 48127 h 2237874"/>
              <a:gd name="connsiteX9" fmla="*/ 4307305 w 16747958"/>
              <a:gd name="connsiteY9" fmla="*/ 0 h 2237874"/>
              <a:gd name="connsiteX10" fmla="*/ 5895474 w 16747958"/>
              <a:gd name="connsiteY10" fmla="*/ 48127 h 2237874"/>
              <a:gd name="connsiteX11" fmla="*/ 6545179 w 16747958"/>
              <a:gd name="connsiteY11" fmla="*/ 144379 h 2237874"/>
              <a:gd name="connsiteX12" fmla="*/ 7146758 w 16747958"/>
              <a:gd name="connsiteY12" fmla="*/ 240632 h 2237874"/>
              <a:gd name="connsiteX13" fmla="*/ 7531769 w 16747958"/>
              <a:gd name="connsiteY13" fmla="*/ 336885 h 2237874"/>
              <a:gd name="connsiteX14" fmla="*/ 7676147 w 16747958"/>
              <a:gd name="connsiteY14" fmla="*/ 360948 h 2237874"/>
              <a:gd name="connsiteX15" fmla="*/ 8061158 w 16747958"/>
              <a:gd name="connsiteY15" fmla="*/ 457200 h 2237874"/>
              <a:gd name="connsiteX16" fmla="*/ 8253663 w 16747958"/>
              <a:gd name="connsiteY16" fmla="*/ 529390 h 2237874"/>
              <a:gd name="connsiteX17" fmla="*/ 8614611 w 16747958"/>
              <a:gd name="connsiteY17" fmla="*/ 649706 h 2237874"/>
              <a:gd name="connsiteX18" fmla="*/ 8831179 w 16747958"/>
              <a:gd name="connsiteY18" fmla="*/ 721895 h 2237874"/>
              <a:gd name="connsiteX19" fmla="*/ 8999621 w 16747958"/>
              <a:gd name="connsiteY19" fmla="*/ 794085 h 2237874"/>
              <a:gd name="connsiteX20" fmla="*/ 9288379 w 16747958"/>
              <a:gd name="connsiteY20" fmla="*/ 890337 h 2237874"/>
              <a:gd name="connsiteX21" fmla="*/ 9480884 w 16747958"/>
              <a:gd name="connsiteY21" fmla="*/ 986590 h 2237874"/>
              <a:gd name="connsiteX22" fmla="*/ 9769642 w 16747958"/>
              <a:gd name="connsiteY22" fmla="*/ 1130969 h 2237874"/>
              <a:gd name="connsiteX23" fmla="*/ 9938084 w 16747958"/>
              <a:gd name="connsiteY23" fmla="*/ 1179095 h 2237874"/>
              <a:gd name="connsiteX24" fmla="*/ 10539663 w 16747958"/>
              <a:gd name="connsiteY24" fmla="*/ 1419727 h 2237874"/>
              <a:gd name="connsiteX25" fmla="*/ 10852484 w 16747958"/>
              <a:gd name="connsiteY25" fmla="*/ 1515979 h 2237874"/>
              <a:gd name="connsiteX26" fmla="*/ 11165305 w 16747958"/>
              <a:gd name="connsiteY26" fmla="*/ 1636295 h 2237874"/>
              <a:gd name="connsiteX27" fmla="*/ 12729411 w 16747958"/>
              <a:gd name="connsiteY27" fmla="*/ 2021306 h 2237874"/>
              <a:gd name="connsiteX28" fmla="*/ 13090358 w 16747958"/>
              <a:gd name="connsiteY28" fmla="*/ 2093495 h 2237874"/>
              <a:gd name="connsiteX29" fmla="*/ 13306926 w 16747958"/>
              <a:gd name="connsiteY29" fmla="*/ 2117558 h 2237874"/>
              <a:gd name="connsiteX30" fmla="*/ 13980695 w 16747958"/>
              <a:gd name="connsiteY30" fmla="*/ 2213811 h 2237874"/>
              <a:gd name="connsiteX31" fmla="*/ 14461958 w 16747958"/>
              <a:gd name="connsiteY31" fmla="*/ 2237874 h 2237874"/>
              <a:gd name="connsiteX32" fmla="*/ 14702590 w 16747958"/>
              <a:gd name="connsiteY32" fmla="*/ 2213811 h 2237874"/>
              <a:gd name="connsiteX33" fmla="*/ 14991347 w 16747958"/>
              <a:gd name="connsiteY33" fmla="*/ 2165685 h 2237874"/>
              <a:gd name="connsiteX34" fmla="*/ 15207916 w 16747958"/>
              <a:gd name="connsiteY34" fmla="*/ 2069432 h 2237874"/>
              <a:gd name="connsiteX35" fmla="*/ 15400421 w 16747958"/>
              <a:gd name="connsiteY35" fmla="*/ 1949116 h 2237874"/>
              <a:gd name="connsiteX36" fmla="*/ 15641053 w 16747958"/>
              <a:gd name="connsiteY36" fmla="*/ 1804737 h 2237874"/>
              <a:gd name="connsiteX37" fmla="*/ 15761369 w 16747958"/>
              <a:gd name="connsiteY37" fmla="*/ 1756611 h 2237874"/>
              <a:gd name="connsiteX38" fmla="*/ 15881684 w 16747958"/>
              <a:gd name="connsiteY38" fmla="*/ 1636295 h 2237874"/>
              <a:gd name="connsiteX39" fmla="*/ 16170442 w 16747958"/>
              <a:gd name="connsiteY39" fmla="*/ 1371600 h 2237874"/>
              <a:gd name="connsiteX40" fmla="*/ 16290758 w 16747958"/>
              <a:gd name="connsiteY40" fmla="*/ 1203158 h 2237874"/>
              <a:gd name="connsiteX41" fmla="*/ 16483263 w 16747958"/>
              <a:gd name="connsiteY41" fmla="*/ 986590 h 2237874"/>
              <a:gd name="connsiteX42" fmla="*/ 16579516 w 16747958"/>
              <a:gd name="connsiteY42" fmla="*/ 842211 h 2237874"/>
              <a:gd name="connsiteX43" fmla="*/ 16627642 w 16747958"/>
              <a:gd name="connsiteY43" fmla="*/ 770022 h 2237874"/>
              <a:gd name="connsiteX44" fmla="*/ 16675769 w 16747958"/>
              <a:gd name="connsiteY44" fmla="*/ 673769 h 2237874"/>
              <a:gd name="connsiteX45" fmla="*/ 16723895 w 16747958"/>
              <a:gd name="connsiteY45" fmla="*/ 601579 h 2237874"/>
              <a:gd name="connsiteX46" fmla="*/ 16747958 w 16747958"/>
              <a:gd name="connsiteY46" fmla="*/ 529390 h 2237874"/>
              <a:gd name="connsiteX0" fmla="*/ 0 w 16747958"/>
              <a:gd name="connsiteY0" fmla="*/ 1540043 h 2237874"/>
              <a:gd name="connsiteX1" fmla="*/ 433137 w 16747958"/>
              <a:gd name="connsiteY1" fmla="*/ 1010653 h 2237874"/>
              <a:gd name="connsiteX2" fmla="*/ 794084 w 16747958"/>
              <a:gd name="connsiteY2" fmla="*/ 721895 h 2237874"/>
              <a:gd name="connsiteX3" fmla="*/ 1179095 w 16747958"/>
              <a:gd name="connsiteY3" fmla="*/ 529390 h 2237874"/>
              <a:gd name="connsiteX4" fmla="*/ 1732547 w 16747958"/>
              <a:gd name="connsiteY4" fmla="*/ 336885 h 2237874"/>
              <a:gd name="connsiteX5" fmla="*/ 2093495 w 16747958"/>
              <a:gd name="connsiteY5" fmla="*/ 264695 h 2237874"/>
              <a:gd name="connsiteX6" fmla="*/ 2719137 w 16747958"/>
              <a:gd name="connsiteY6" fmla="*/ 144379 h 2237874"/>
              <a:gd name="connsiteX7" fmla="*/ 3537284 w 16747958"/>
              <a:gd name="connsiteY7" fmla="*/ 48127 h 2237874"/>
              <a:gd name="connsiteX8" fmla="*/ 4307305 w 16747958"/>
              <a:gd name="connsiteY8" fmla="*/ 0 h 2237874"/>
              <a:gd name="connsiteX9" fmla="*/ 5895474 w 16747958"/>
              <a:gd name="connsiteY9" fmla="*/ 48127 h 2237874"/>
              <a:gd name="connsiteX10" fmla="*/ 6545179 w 16747958"/>
              <a:gd name="connsiteY10" fmla="*/ 144379 h 2237874"/>
              <a:gd name="connsiteX11" fmla="*/ 7146758 w 16747958"/>
              <a:gd name="connsiteY11" fmla="*/ 240632 h 2237874"/>
              <a:gd name="connsiteX12" fmla="*/ 7531769 w 16747958"/>
              <a:gd name="connsiteY12" fmla="*/ 336885 h 2237874"/>
              <a:gd name="connsiteX13" fmla="*/ 7676147 w 16747958"/>
              <a:gd name="connsiteY13" fmla="*/ 360948 h 2237874"/>
              <a:gd name="connsiteX14" fmla="*/ 8061158 w 16747958"/>
              <a:gd name="connsiteY14" fmla="*/ 457200 h 2237874"/>
              <a:gd name="connsiteX15" fmla="*/ 8253663 w 16747958"/>
              <a:gd name="connsiteY15" fmla="*/ 529390 h 2237874"/>
              <a:gd name="connsiteX16" fmla="*/ 8614611 w 16747958"/>
              <a:gd name="connsiteY16" fmla="*/ 649706 h 2237874"/>
              <a:gd name="connsiteX17" fmla="*/ 8831179 w 16747958"/>
              <a:gd name="connsiteY17" fmla="*/ 721895 h 2237874"/>
              <a:gd name="connsiteX18" fmla="*/ 8999621 w 16747958"/>
              <a:gd name="connsiteY18" fmla="*/ 794085 h 2237874"/>
              <a:gd name="connsiteX19" fmla="*/ 9288379 w 16747958"/>
              <a:gd name="connsiteY19" fmla="*/ 890337 h 2237874"/>
              <a:gd name="connsiteX20" fmla="*/ 9480884 w 16747958"/>
              <a:gd name="connsiteY20" fmla="*/ 986590 h 2237874"/>
              <a:gd name="connsiteX21" fmla="*/ 9769642 w 16747958"/>
              <a:gd name="connsiteY21" fmla="*/ 1130969 h 2237874"/>
              <a:gd name="connsiteX22" fmla="*/ 9938084 w 16747958"/>
              <a:gd name="connsiteY22" fmla="*/ 1179095 h 2237874"/>
              <a:gd name="connsiteX23" fmla="*/ 10539663 w 16747958"/>
              <a:gd name="connsiteY23" fmla="*/ 1419727 h 2237874"/>
              <a:gd name="connsiteX24" fmla="*/ 10852484 w 16747958"/>
              <a:gd name="connsiteY24" fmla="*/ 1515979 h 2237874"/>
              <a:gd name="connsiteX25" fmla="*/ 11165305 w 16747958"/>
              <a:gd name="connsiteY25" fmla="*/ 1636295 h 2237874"/>
              <a:gd name="connsiteX26" fmla="*/ 12729411 w 16747958"/>
              <a:gd name="connsiteY26" fmla="*/ 2021306 h 2237874"/>
              <a:gd name="connsiteX27" fmla="*/ 13090358 w 16747958"/>
              <a:gd name="connsiteY27" fmla="*/ 2093495 h 2237874"/>
              <a:gd name="connsiteX28" fmla="*/ 13306926 w 16747958"/>
              <a:gd name="connsiteY28" fmla="*/ 2117558 h 2237874"/>
              <a:gd name="connsiteX29" fmla="*/ 13980695 w 16747958"/>
              <a:gd name="connsiteY29" fmla="*/ 2213811 h 2237874"/>
              <a:gd name="connsiteX30" fmla="*/ 14461958 w 16747958"/>
              <a:gd name="connsiteY30" fmla="*/ 2237874 h 2237874"/>
              <a:gd name="connsiteX31" fmla="*/ 14702590 w 16747958"/>
              <a:gd name="connsiteY31" fmla="*/ 2213811 h 2237874"/>
              <a:gd name="connsiteX32" fmla="*/ 14991347 w 16747958"/>
              <a:gd name="connsiteY32" fmla="*/ 2165685 h 2237874"/>
              <a:gd name="connsiteX33" fmla="*/ 15207916 w 16747958"/>
              <a:gd name="connsiteY33" fmla="*/ 2069432 h 2237874"/>
              <a:gd name="connsiteX34" fmla="*/ 15400421 w 16747958"/>
              <a:gd name="connsiteY34" fmla="*/ 1949116 h 2237874"/>
              <a:gd name="connsiteX35" fmla="*/ 15641053 w 16747958"/>
              <a:gd name="connsiteY35" fmla="*/ 1804737 h 2237874"/>
              <a:gd name="connsiteX36" fmla="*/ 15761369 w 16747958"/>
              <a:gd name="connsiteY36" fmla="*/ 1756611 h 2237874"/>
              <a:gd name="connsiteX37" fmla="*/ 15881684 w 16747958"/>
              <a:gd name="connsiteY37" fmla="*/ 1636295 h 2237874"/>
              <a:gd name="connsiteX38" fmla="*/ 16170442 w 16747958"/>
              <a:gd name="connsiteY38" fmla="*/ 1371600 h 2237874"/>
              <a:gd name="connsiteX39" fmla="*/ 16290758 w 16747958"/>
              <a:gd name="connsiteY39" fmla="*/ 1203158 h 2237874"/>
              <a:gd name="connsiteX40" fmla="*/ 16483263 w 16747958"/>
              <a:gd name="connsiteY40" fmla="*/ 986590 h 2237874"/>
              <a:gd name="connsiteX41" fmla="*/ 16579516 w 16747958"/>
              <a:gd name="connsiteY41" fmla="*/ 842211 h 2237874"/>
              <a:gd name="connsiteX42" fmla="*/ 16627642 w 16747958"/>
              <a:gd name="connsiteY42" fmla="*/ 770022 h 2237874"/>
              <a:gd name="connsiteX43" fmla="*/ 16675769 w 16747958"/>
              <a:gd name="connsiteY43" fmla="*/ 673769 h 2237874"/>
              <a:gd name="connsiteX44" fmla="*/ 16723895 w 16747958"/>
              <a:gd name="connsiteY44" fmla="*/ 601579 h 2237874"/>
              <a:gd name="connsiteX45" fmla="*/ 16747958 w 16747958"/>
              <a:gd name="connsiteY45" fmla="*/ 529390 h 2237874"/>
              <a:gd name="connsiteX0" fmla="*/ 0 w 16747958"/>
              <a:gd name="connsiteY0" fmla="*/ 1540043 h 2237874"/>
              <a:gd name="connsiteX1" fmla="*/ 433137 w 16747958"/>
              <a:gd name="connsiteY1" fmla="*/ 1010653 h 2237874"/>
              <a:gd name="connsiteX2" fmla="*/ 1179095 w 16747958"/>
              <a:gd name="connsiteY2" fmla="*/ 529390 h 2237874"/>
              <a:gd name="connsiteX3" fmla="*/ 1732547 w 16747958"/>
              <a:gd name="connsiteY3" fmla="*/ 336885 h 2237874"/>
              <a:gd name="connsiteX4" fmla="*/ 2093495 w 16747958"/>
              <a:gd name="connsiteY4" fmla="*/ 264695 h 2237874"/>
              <a:gd name="connsiteX5" fmla="*/ 2719137 w 16747958"/>
              <a:gd name="connsiteY5" fmla="*/ 144379 h 2237874"/>
              <a:gd name="connsiteX6" fmla="*/ 3537284 w 16747958"/>
              <a:gd name="connsiteY6" fmla="*/ 48127 h 2237874"/>
              <a:gd name="connsiteX7" fmla="*/ 4307305 w 16747958"/>
              <a:gd name="connsiteY7" fmla="*/ 0 h 2237874"/>
              <a:gd name="connsiteX8" fmla="*/ 5895474 w 16747958"/>
              <a:gd name="connsiteY8" fmla="*/ 48127 h 2237874"/>
              <a:gd name="connsiteX9" fmla="*/ 6545179 w 16747958"/>
              <a:gd name="connsiteY9" fmla="*/ 144379 h 2237874"/>
              <a:gd name="connsiteX10" fmla="*/ 7146758 w 16747958"/>
              <a:gd name="connsiteY10" fmla="*/ 240632 h 2237874"/>
              <a:gd name="connsiteX11" fmla="*/ 7531769 w 16747958"/>
              <a:gd name="connsiteY11" fmla="*/ 336885 h 2237874"/>
              <a:gd name="connsiteX12" fmla="*/ 7676147 w 16747958"/>
              <a:gd name="connsiteY12" fmla="*/ 360948 h 2237874"/>
              <a:gd name="connsiteX13" fmla="*/ 8061158 w 16747958"/>
              <a:gd name="connsiteY13" fmla="*/ 457200 h 2237874"/>
              <a:gd name="connsiteX14" fmla="*/ 8253663 w 16747958"/>
              <a:gd name="connsiteY14" fmla="*/ 529390 h 2237874"/>
              <a:gd name="connsiteX15" fmla="*/ 8614611 w 16747958"/>
              <a:gd name="connsiteY15" fmla="*/ 649706 h 2237874"/>
              <a:gd name="connsiteX16" fmla="*/ 8831179 w 16747958"/>
              <a:gd name="connsiteY16" fmla="*/ 721895 h 2237874"/>
              <a:gd name="connsiteX17" fmla="*/ 8999621 w 16747958"/>
              <a:gd name="connsiteY17" fmla="*/ 794085 h 2237874"/>
              <a:gd name="connsiteX18" fmla="*/ 9288379 w 16747958"/>
              <a:gd name="connsiteY18" fmla="*/ 890337 h 2237874"/>
              <a:gd name="connsiteX19" fmla="*/ 9480884 w 16747958"/>
              <a:gd name="connsiteY19" fmla="*/ 986590 h 2237874"/>
              <a:gd name="connsiteX20" fmla="*/ 9769642 w 16747958"/>
              <a:gd name="connsiteY20" fmla="*/ 1130969 h 2237874"/>
              <a:gd name="connsiteX21" fmla="*/ 9938084 w 16747958"/>
              <a:gd name="connsiteY21" fmla="*/ 1179095 h 2237874"/>
              <a:gd name="connsiteX22" fmla="*/ 10539663 w 16747958"/>
              <a:gd name="connsiteY22" fmla="*/ 1419727 h 2237874"/>
              <a:gd name="connsiteX23" fmla="*/ 10852484 w 16747958"/>
              <a:gd name="connsiteY23" fmla="*/ 1515979 h 2237874"/>
              <a:gd name="connsiteX24" fmla="*/ 11165305 w 16747958"/>
              <a:gd name="connsiteY24" fmla="*/ 1636295 h 2237874"/>
              <a:gd name="connsiteX25" fmla="*/ 12729411 w 16747958"/>
              <a:gd name="connsiteY25" fmla="*/ 2021306 h 2237874"/>
              <a:gd name="connsiteX26" fmla="*/ 13090358 w 16747958"/>
              <a:gd name="connsiteY26" fmla="*/ 2093495 h 2237874"/>
              <a:gd name="connsiteX27" fmla="*/ 13306926 w 16747958"/>
              <a:gd name="connsiteY27" fmla="*/ 2117558 h 2237874"/>
              <a:gd name="connsiteX28" fmla="*/ 13980695 w 16747958"/>
              <a:gd name="connsiteY28" fmla="*/ 2213811 h 2237874"/>
              <a:gd name="connsiteX29" fmla="*/ 14461958 w 16747958"/>
              <a:gd name="connsiteY29" fmla="*/ 2237874 h 2237874"/>
              <a:gd name="connsiteX30" fmla="*/ 14702590 w 16747958"/>
              <a:gd name="connsiteY30" fmla="*/ 2213811 h 2237874"/>
              <a:gd name="connsiteX31" fmla="*/ 14991347 w 16747958"/>
              <a:gd name="connsiteY31" fmla="*/ 2165685 h 2237874"/>
              <a:gd name="connsiteX32" fmla="*/ 15207916 w 16747958"/>
              <a:gd name="connsiteY32" fmla="*/ 2069432 h 2237874"/>
              <a:gd name="connsiteX33" fmla="*/ 15400421 w 16747958"/>
              <a:gd name="connsiteY33" fmla="*/ 1949116 h 2237874"/>
              <a:gd name="connsiteX34" fmla="*/ 15641053 w 16747958"/>
              <a:gd name="connsiteY34" fmla="*/ 1804737 h 2237874"/>
              <a:gd name="connsiteX35" fmla="*/ 15761369 w 16747958"/>
              <a:gd name="connsiteY35" fmla="*/ 1756611 h 2237874"/>
              <a:gd name="connsiteX36" fmla="*/ 15881684 w 16747958"/>
              <a:gd name="connsiteY36" fmla="*/ 1636295 h 2237874"/>
              <a:gd name="connsiteX37" fmla="*/ 16170442 w 16747958"/>
              <a:gd name="connsiteY37" fmla="*/ 1371600 h 2237874"/>
              <a:gd name="connsiteX38" fmla="*/ 16290758 w 16747958"/>
              <a:gd name="connsiteY38" fmla="*/ 1203158 h 2237874"/>
              <a:gd name="connsiteX39" fmla="*/ 16483263 w 16747958"/>
              <a:gd name="connsiteY39" fmla="*/ 986590 h 2237874"/>
              <a:gd name="connsiteX40" fmla="*/ 16579516 w 16747958"/>
              <a:gd name="connsiteY40" fmla="*/ 842211 h 2237874"/>
              <a:gd name="connsiteX41" fmla="*/ 16627642 w 16747958"/>
              <a:gd name="connsiteY41" fmla="*/ 770022 h 2237874"/>
              <a:gd name="connsiteX42" fmla="*/ 16675769 w 16747958"/>
              <a:gd name="connsiteY42" fmla="*/ 673769 h 2237874"/>
              <a:gd name="connsiteX43" fmla="*/ 16723895 w 16747958"/>
              <a:gd name="connsiteY43" fmla="*/ 601579 h 2237874"/>
              <a:gd name="connsiteX44" fmla="*/ 16747958 w 16747958"/>
              <a:gd name="connsiteY44" fmla="*/ 529390 h 2237874"/>
              <a:gd name="connsiteX0" fmla="*/ 0 w 16747958"/>
              <a:gd name="connsiteY0" fmla="*/ 1540043 h 2237874"/>
              <a:gd name="connsiteX1" fmla="*/ 433137 w 16747958"/>
              <a:gd name="connsiteY1" fmla="*/ 1010653 h 2237874"/>
              <a:gd name="connsiteX2" fmla="*/ 1179095 w 16747958"/>
              <a:gd name="connsiteY2" fmla="*/ 529390 h 2237874"/>
              <a:gd name="connsiteX3" fmla="*/ 2093495 w 16747958"/>
              <a:gd name="connsiteY3" fmla="*/ 264695 h 2237874"/>
              <a:gd name="connsiteX4" fmla="*/ 2719137 w 16747958"/>
              <a:gd name="connsiteY4" fmla="*/ 144379 h 2237874"/>
              <a:gd name="connsiteX5" fmla="*/ 3537284 w 16747958"/>
              <a:gd name="connsiteY5" fmla="*/ 48127 h 2237874"/>
              <a:gd name="connsiteX6" fmla="*/ 4307305 w 16747958"/>
              <a:gd name="connsiteY6" fmla="*/ 0 h 2237874"/>
              <a:gd name="connsiteX7" fmla="*/ 5895474 w 16747958"/>
              <a:gd name="connsiteY7" fmla="*/ 48127 h 2237874"/>
              <a:gd name="connsiteX8" fmla="*/ 6545179 w 16747958"/>
              <a:gd name="connsiteY8" fmla="*/ 144379 h 2237874"/>
              <a:gd name="connsiteX9" fmla="*/ 7146758 w 16747958"/>
              <a:gd name="connsiteY9" fmla="*/ 240632 h 2237874"/>
              <a:gd name="connsiteX10" fmla="*/ 7531769 w 16747958"/>
              <a:gd name="connsiteY10" fmla="*/ 336885 h 2237874"/>
              <a:gd name="connsiteX11" fmla="*/ 7676147 w 16747958"/>
              <a:gd name="connsiteY11" fmla="*/ 360948 h 2237874"/>
              <a:gd name="connsiteX12" fmla="*/ 8061158 w 16747958"/>
              <a:gd name="connsiteY12" fmla="*/ 457200 h 2237874"/>
              <a:gd name="connsiteX13" fmla="*/ 8253663 w 16747958"/>
              <a:gd name="connsiteY13" fmla="*/ 529390 h 2237874"/>
              <a:gd name="connsiteX14" fmla="*/ 8614611 w 16747958"/>
              <a:gd name="connsiteY14" fmla="*/ 649706 h 2237874"/>
              <a:gd name="connsiteX15" fmla="*/ 8831179 w 16747958"/>
              <a:gd name="connsiteY15" fmla="*/ 721895 h 2237874"/>
              <a:gd name="connsiteX16" fmla="*/ 8999621 w 16747958"/>
              <a:gd name="connsiteY16" fmla="*/ 794085 h 2237874"/>
              <a:gd name="connsiteX17" fmla="*/ 9288379 w 16747958"/>
              <a:gd name="connsiteY17" fmla="*/ 890337 h 2237874"/>
              <a:gd name="connsiteX18" fmla="*/ 9480884 w 16747958"/>
              <a:gd name="connsiteY18" fmla="*/ 986590 h 2237874"/>
              <a:gd name="connsiteX19" fmla="*/ 9769642 w 16747958"/>
              <a:gd name="connsiteY19" fmla="*/ 1130969 h 2237874"/>
              <a:gd name="connsiteX20" fmla="*/ 9938084 w 16747958"/>
              <a:gd name="connsiteY20" fmla="*/ 1179095 h 2237874"/>
              <a:gd name="connsiteX21" fmla="*/ 10539663 w 16747958"/>
              <a:gd name="connsiteY21" fmla="*/ 1419727 h 2237874"/>
              <a:gd name="connsiteX22" fmla="*/ 10852484 w 16747958"/>
              <a:gd name="connsiteY22" fmla="*/ 1515979 h 2237874"/>
              <a:gd name="connsiteX23" fmla="*/ 11165305 w 16747958"/>
              <a:gd name="connsiteY23" fmla="*/ 1636295 h 2237874"/>
              <a:gd name="connsiteX24" fmla="*/ 12729411 w 16747958"/>
              <a:gd name="connsiteY24" fmla="*/ 2021306 h 2237874"/>
              <a:gd name="connsiteX25" fmla="*/ 13090358 w 16747958"/>
              <a:gd name="connsiteY25" fmla="*/ 2093495 h 2237874"/>
              <a:gd name="connsiteX26" fmla="*/ 13306926 w 16747958"/>
              <a:gd name="connsiteY26" fmla="*/ 2117558 h 2237874"/>
              <a:gd name="connsiteX27" fmla="*/ 13980695 w 16747958"/>
              <a:gd name="connsiteY27" fmla="*/ 2213811 h 2237874"/>
              <a:gd name="connsiteX28" fmla="*/ 14461958 w 16747958"/>
              <a:gd name="connsiteY28" fmla="*/ 2237874 h 2237874"/>
              <a:gd name="connsiteX29" fmla="*/ 14702590 w 16747958"/>
              <a:gd name="connsiteY29" fmla="*/ 2213811 h 2237874"/>
              <a:gd name="connsiteX30" fmla="*/ 14991347 w 16747958"/>
              <a:gd name="connsiteY30" fmla="*/ 2165685 h 2237874"/>
              <a:gd name="connsiteX31" fmla="*/ 15207916 w 16747958"/>
              <a:gd name="connsiteY31" fmla="*/ 2069432 h 2237874"/>
              <a:gd name="connsiteX32" fmla="*/ 15400421 w 16747958"/>
              <a:gd name="connsiteY32" fmla="*/ 1949116 h 2237874"/>
              <a:gd name="connsiteX33" fmla="*/ 15641053 w 16747958"/>
              <a:gd name="connsiteY33" fmla="*/ 1804737 h 2237874"/>
              <a:gd name="connsiteX34" fmla="*/ 15761369 w 16747958"/>
              <a:gd name="connsiteY34" fmla="*/ 1756611 h 2237874"/>
              <a:gd name="connsiteX35" fmla="*/ 15881684 w 16747958"/>
              <a:gd name="connsiteY35" fmla="*/ 1636295 h 2237874"/>
              <a:gd name="connsiteX36" fmla="*/ 16170442 w 16747958"/>
              <a:gd name="connsiteY36" fmla="*/ 1371600 h 2237874"/>
              <a:gd name="connsiteX37" fmla="*/ 16290758 w 16747958"/>
              <a:gd name="connsiteY37" fmla="*/ 1203158 h 2237874"/>
              <a:gd name="connsiteX38" fmla="*/ 16483263 w 16747958"/>
              <a:gd name="connsiteY38" fmla="*/ 986590 h 2237874"/>
              <a:gd name="connsiteX39" fmla="*/ 16579516 w 16747958"/>
              <a:gd name="connsiteY39" fmla="*/ 842211 h 2237874"/>
              <a:gd name="connsiteX40" fmla="*/ 16627642 w 16747958"/>
              <a:gd name="connsiteY40" fmla="*/ 770022 h 2237874"/>
              <a:gd name="connsiteX41" fmla="*/ 16675769 w 16747958"/>
              <a:gd name="connsiteY41" fmla="*/ 673769 h 2237874"/>
              <a:gd name="connsiteX42" fmla="*/ 16723895 w 16747958"/>
              <a:gd name="connsiteY42" fmla="*/ 601579 h 2237874"/>
              <a:gd name="connsiteX43" fmla="*/ 16747958 w 16747958"/>
              <a:gd name="connsiteY43" fmla="*/ 529390 h 2237874"/>
              <a:gd name="connsiteX0" fmla="*/ 0 w 16747958"/>
              <a:gd name="connsiteY0" fmla="*/ 1540043 h 2237874"/>
              <a:gd name="connsiteX1" fmla="*/ 433137 w 16747958"/>
              <a:gd name="connsiteY1" fmla="*/ 1010653 h 2237874"/>
              <a:gd name="connsiteX2" fmla="*/ 1179095 w 16747958"/>
              <a:gd name="connsiteY2" fmla="*/ 529390 h 2237874"/>
              <a:gd name="connsiteX3" fmla="*/ 2093495 w 16747958"/>
              <a:gd name="connsiteY3" fmla="*/ 264695 h 2237874"/>
              <a:gd name="connsiteX4" fmla="*/ 3537284 w 16747958"/>
              <a:gd name="connsiteY4" fmla="*/ 48127 h 2237874"/>
              <a:gd name="connsiteX5" fmla="*/ 4307305 w 16747958"/>
              <a:gd name="connsiteY5" fmla="*/ 0 h 2237874"/>
              <a:gd name="connsiteX6" fmla="*/ 5895474 w 16747958"/>
              <a:gd name="connsiteY6" fmla="*/ 48127 h 2237874"/>
              <a:gd name="connsiteX7" fmla="*/ 6545179 w 16747958"/>
              <a:gd name="connsiteY7" fmla="*/ 144379 h 2237874"/>
              <a:gd name="connsiteX8" fmla="*/ 7146758 w 16747958"/>
              <a:gd name="connsiteY8" fmla="*/ 240632 h 2237874"/>
              <a:gd name="connsiteX9" fmla="*/ 7531769 w 16747958"/>
              <a:gd name="connsiteY9" fmla="*/ 336885 h 2237874"/>
              <a:gd name="connsiteX10" fmla="*/ 7676147 w 16747958"/>
              <a:gd name="connsiteY10" fmla="*/ 360948 h 2237874"/>
              <a:gd name="connsiteX11" fmla="*/ 8061158 w 16747958"/>
              <a:gd name="connsiteY11" fmla="*/ 457200 h 2237874"/>
              <a:gd name="connsiteX12" fmla="*/ 8253663 w 16747958"/>
              <a:gd name="connsiteY12" fmla="*/ 529390 h 2237874"/>
              <a:gd name="connsiteX13" fmla="*/ 8614611 w 16747958"/>
              <a:gd name="connsiteY13" fmla="*/ 649706 h 2237874"/>
              <a:gd name="connsiteX14" fmla="*/ 8831179 w 16747958"/>
              <a:gd name="connsiteY14" fmla="*/ 721895 h 2237874"/>
              <a:gd name="connsiteX15" fmla="*/ 8999621 w 16747958"/>
              <a:gd name="connsiteY15" fmla="*/ 794085 h 2237874"/>
              <a:gd name="connsiteX16" fmla="*/ 9288379 w 16747958"/>
              <a:gd name="connsiteY16" fmla="*/ 890337 h 2237874"/>
              <a:gd name="connsiteX17" fmla="*/ 9480884 w 16747958"/>
              <a:gd name="connsiteY17" fmla="*/ 986590 h 2237874"/>
              <a:gd name="connsiteX18" fmla="*/ 9769642 w 16747958"/>
              <a:gd name="connsiteY18" fmla="*/ 1130969 h 2237874"/>
              <a:gd name="connsiteX19" fmla="*/ 9938084 w 16747958"/>
              <a:gd name="connsiteY19" fmla="*/ 1179095 h 2237874"/>
              <a:gd name="connsiteX20" fmla="*/ 10539663 w 16747958"/>
              <a:gd name="connsiteY20" fmla="*/ 1419727 h 2237874"/>
              <a:gd name="connsiteX21" fmla="*/ 10852484 w 16747958"/>
              <a:gd name="connsiteY21" fmla="*/ 1515979 h 2237874"/>
              <a:gd name="connsiteX22" fmla="*/ 11165305 w 16747958"/>
              <a:gd name="connsiteY22" fmla="*/ 1636295 h 2237874"/>
              <a:gd name="connsiteX23" fmla="*/ 12729411 w 16747958"/>
              <a:gd name="connsiteY23" fmla="*/ 2021306 h 2237874"/>
              <a:gd name="connsiteX24" fmla="*/ 13090358 w 16747958"/>
              <a:gd name="connsiteY24" fmla="*/ 2093495 h 2237874"/>
              <a:gd name="connsiteX25" fmla="*/ 13306926 w 16747958"/>
              <a:gd name="connsiteY25" fmla="*/ 2117558 h 2237874"/>
              <a:gd name="connsiteX26" fmla="*/ 13980695 w 16747958"/>
              <a:gd name="connsiteY26" fmla="*/ 2213811 h 2237874"/>
              <a:gd name="connsiteX27" fmla="*/ 14461958 w 16747958"/>
              <a:gd name="connsiteY27" fmla="*/ 2237874 h 2237874"/>
              <a:gd name="connsiteX28" fmla="*/ 14702590 w 16747958"/>
              <a:gd name="connsiteY28" fmla="*/ 2213811 h 2237874"/>
              <a:gd name="connsiteX29" fmla="*/ 14991347 w 16747958"/>
              <a:gd name="connsiteY29" fmla="*/ 2165685 h 2237874"/>
              <a:gd name="connsiteX30" fmla="*/ 15207916 w 16747958"/>
              <a:gd name="connsiteY30" fmla="*/ 2069432 h 2237874"/>
              <a:gd name="connsiteX31" fmla="*/ 15400421 w 16747958"/>
              <a:gd name="connsiteY31" fmla="*/ 1949116 h 2237874"/>
              <a:gd name="connsiteX32" fmla="*/ 15641053 w 16747958"/>
              <a:gd name="connsiteY32" fmla="*/ 1804737 h 2237874"/>
              <a:gd name="connsiteX33" fmla="*/ 15761369 w 16747958"/>
              <a:gd name="connsiteY33" fmla="*/ 1756611 h 2237874"/>
              <a:gd name="connsiteX34" fmla="*/ 15881684 w 16747958"/>
              <a:gd name="connsiteY34" fmla="*/ 1636295 h 2237874"/>
              <a:gd name="connsiteX35" fmla="*/ 16170442 w 16747958"/>
              <a:gd name="connsiteY35" fmla="*/ 1371600 h 2237874"/>
              <a:gd name="connsiteX36" fmla="*/ 16290758 w 16747958"/>
              <a:gd name="connsiteY36" fmla="*/ 1203158 h 2237874"/>
              <a:gd name="connsiteX37" fmla="*/ 16483263 w 16747958"/>
              <a:gd name="connsiteY37" fmla="*/ 986590 h 2237874"/>
              <a:gd name="connsiteX38" fmla="*/ 16579516 w 16747958"/>
              <a:gd name="connsiteY38" fmla="*/ 842211 h 2237874"/>
              <a:gd name="connsiteX39" fmla="*/ 16627642 w 16747958"/>
              <a:gd name="connsiteY39" fmla="*/ 770022 h 2237874"/>
              <a:gd name="connsiteX40" fmla="*/ 16675769 w 16747958"/>
              <a:gd name="connsiteY40" fmla="*/ 673769 h 2237874"/>
              <a:gd name="connsiteX41" fmla="*/ 16723895 w 16747958"/>
              <a:gd name="connsiteY41" fmla="*/ 601579 h 2237874"/>
              <a:gd name="connsiteX42" fmla="*/ 16747958 w 16747958"/>
              <a:gd name="connsiteY42" fmla="*/ 529390 h 2237874"/>
              <a:gd name="connsiteX0" fmla="*/ 0 w 16747958"/>
              <a:gd name="connsiteY0" fmla="*/ 1512145 h 2209976"/>
              <a:gd name="connsiteX1" fmla="*/ 433137 w 16747958"/>
              <a:gd name="connsiteY1" fmla="*/ 982755 h 2209976"/>
              <a:gd name="connsiteX2" fmla="*/ 1179095 w 16747958"/>
              <a:gd name="connsiteY2" fmla="*/ 501492 h 2209976"/>
              <a:gd name="connsiteX3" fmla="*/ 2093495 w 16747958"/>
              <a:gd name="connsiteY3" fmla="*/ 236797 h 2209976"/>
              <a:gd name="connsiteX4" fmla="*/ 3537284 w 16747958"/>
              <a:gd name="connsiteY4" fmla="*/ 20229 h 2209976"/>
              <a:gd name="connsiteX5" fmla="*/ 5895474 w 16747958"/>
              <a:gd name="connsiteY5" fmla="*/ 20229 h 2209976"/>
              <a:gd name="connsiteX6" fmla="*/ 6545179 w 16747958"/>
              <a:gd name="connsiteY6" fmla="*/ 116481 h 2209976"/>
              <a:gd name="connsiteX7" fmla="*/ 7146758 w 16747958"/>
              <a:gd name="connsiteY7" fmla="*/ 212734 h 2209976"/>
              <a:gd name="connsiteX8" fmla="*/ 7531769 w 16747958"/>
              <a:gd name="connsiteY8" fmla="*/ 308987 h 2209976"/>
              <a:gd name="connsiteX9" fmla="*/ 7676147 w 16747958"/>
              <a:gd name="connsiteY9" fmla="*/ 333050 h 2209976"/>
              <a:gd name="connsiteX10" fmla="*/ 8061158 w 16747958"/>
              <a:gd name="connsiteY10" fmla="*/ 429302 h 2209976"/>
              <a:gd name="connsiteX11" fmla="*/ 8253663 w 16747958"/>
              <a:gd name="connsiteY11" fmla="*/ 501492 h 2209976"/>
              <a:gd name="connsiteX12" fmla="*/ 8614611 w 16747958"/>
              <a:gd name="connsiteY12" fmla="*/ 621808 h 2209976"/>
              <a:gd name="connsiteX13" fmla="*/ 8831179 w 16747958"/>
              <a:gd name="connsiteY13" fmla="*/ 693997 h 2209976"/>
              <a:gd name="connsiteX14" fmla="*/ 8999621 w 16747958"/>
              <a:gd name="connsiteY14" fmla="*/ 766187 h 2209976"/>
              <a:gd name="connsiteX15" fmla="*/ 9288379 w 16747958"/>
              <a:gd name="connsiteY15" fmla="*/ 862439 h 2209976"/>
              <a:gd name="connsiteX16" fmla="*/ 9480884 w 16747958"/>
              <a:gd name="connsiteY16" fmla="*/ 958692 h 2209976"/>
              <a:gd name="connsiteX17" fmla="*/ 9769642 w 16747958"/>
              <a:gd name="connsiteY17" fmla="*/ 1103071 h 2209976"/>
              <a:gd name="connsiteX18" fmla="*/ 9938084 w 16747958"/>
              <a:gd name="connsiteY18" fmla="*/ 1151197 h 2209976"/>
              <a:gd name="connsiteX19" fmla="*/ 10539663 w 16747958"/>
              <a:gd name="connsiteY19" fmla="*/ 1391829 h 2209976"/>
              <a:gd name="connsiteX20" fmla="*/ 10852484 w 16747958"/>
              <a:gd name="connsiteY20" fmla="*/ 1488081 h 2209976"/>
              <a:gd name="connsiteX21" fmla="*/ 11165305 w 16747958"/>
              <a:gd name="connsiteY21" fmla="*/ 1608397 h 2209976"/>
              <a:gd name="connsiteX22" fmla="*/ 12729411 w 16747958"/>
              <a:gd name="connsiteY22" fmla="*/ 1993408 h 2209976"/>
              <a:gd name="connsiteX23" fmla="*/ 13090358 w 16747958"/>
              <a:gd name="connsiteY23" fmla="*/ 2065597 h 2209976"/>
              <a:gd name="connsiteX24" fmla="*/ 13306926 w 16747958"/>
              <a:gd name="connsiteY24" fmla="*/ 2089660 h 2209976"/>
              <a:gd name="connsiteX25" fmla="*/ 13980695 w 16747958"/>
              <a:gd name="connsiteY25" fmla="*/ 2185913 h 2209976"/>
              <a:gd name="connsiteX26" fmla="*/ 14461958 w 16747958"/>
              <a:gd name="connsiteY26" fmla="*/ 2209976 h 2209976"/>
              <a:gd name="connsiteX27" fmla="*/ 14702590 w 16747958"/>
              <a:gd name="connsiteY27" fmla="*/ 2185913 h 2209976"/>
              <a:gd name="connsiteX28" fmla="*/ 14991347 w 16747958"/>
              <a:gd name="connsiteY28" fmla="*/ 2137787 h 2209976"/>
              <a:gd name="connsiteX29" fmla="*/ 15207916 w 16747958"/>
              <a:gd name="connsiteY29" fmla="*/ 2041534 h 2209976"/>
              <a:gd name="connsiteX30" fmla="*/ 15400421 w 16747958"/>
              <a:gd name="connsiteY30" fmla="*/ 1921218 h 2209976"/>
              <a:gd name="connsiteX31" fmla="*/ 15641053 w 16747958"/>
              <a:gd name="connsiteY31" fmla="*/ 1776839 h 2209976"/>
              <a:gd name="connsiteX32" fmla="*/ 15761369 w 16747958"/>
              <a:gd name="connsiteY32" fmla="*/ 1728713 h 2209976"/>
              <a:gd name="connsiteX33" fmla="*/ 15881684 w 16747958"/>
              <a:gd name="connsiteY33" fmla="*/ 1608397 h 2209976"/>
              <a:gd name="connsiteX34" fmla="*/ 16170442 w 16747958"/>
              <a:gd name="connsiteY34" fmla="*/ 1343702 h 2209976"/>
              <a:gd name="connsiteX35" fmla="*/ 16290758 w 16747958"/>
              <a:gd name="connsiteY35" fmla="*/ 1175260 h 2209976"/>
              <a:gd name="connsiteX36" fmla="*/ 16483263 w 16747958"/>
              <a:gd name="connsiteY36" fmla="*/ 958692 h 2209976"/>
              <a:gd name="connsiteX37" fmla="*/ 16579516 w 16747958"/>
              <a:gd name="connsiteY37" fmla="*/ 814313 h 2209976"/>
              <a:gd name="connsiteX38" fmla="*/ 16627642 w 16747958"/>
              <a:gd name="connsiteY38" fmla="*/ 742124 h 2209976"/>
              <a:gd name="connsiteX39" fmla="*/ 16675769 w 16747958"/>
              <a:gd name="connsiteY39" fmla="*/ 645871 h 2209976"/>
              <a:gd name="connsiteX40" fmla="*/ 16723895 w 16747958"/>
              <a:gd name="connsiteY40" fmla="*/ 573681 h 2209976"/>
              <a:gd name="connsiteX41" fmla="*/ 16747958 w 16747958"/>
              <a:gd name="connsiteY41" fmla="*/ 501492 h 220997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7531769 w 16747958"/>
              <a:gd name="connsiteY7" fmla="*/ 314347 h 2215336"/>
              <a:gd name="connsiteX8" fmla="*/ 7676147 w 16747958"/>
              <a:gd name="connsiteY8" fmla="*/ 338410 h 2215336"/>
              <a:gd name="connsiteX9" fmla="*/ 8061158 w 16747958"/>
              <a:gd name="connsiteY9" fmla="*/ 434662 h 2215336"/>
              <a:gd name="connsiteX10" fmla="*/ 8253663 w 16747958"/>
              <a:gd name="connsiteY10" fmla="*/ 506852 h 2215336"/>
              <a:gd name="connsiteX11" fmla="*/ 8614611 w 16747958"/>
              <a:gd name="connsiteY11" fmla="*/ 627168 h 2215336"/>
              <a:gd name="connsiteX12" fmla="*/ 8831179 w 16747958"/>
              <a:gd name="connsiteY12" fmla="*/ 699357 h 2215336"/>
              <a:gd name="connsiteX13" fmla="*/ 8999621 w 16747958"/>
              <a:gd name="connsiteY13" fmla="*/ 771547 h 2215336"/>
              <a:gd name="connsiteX14" fmla="*/ 9288379 w 16747958"/>
              <a:gd name="connsiteY14" fmla="*/ 867799 h 2215336"/>
              <a:gd name="connsiteX15" fmla="*/ 9480884 w 16747958"/>
              <a:gd name="connsiteY15" fmla="*/ 964052 h 2215336"/>
              <a:gd name="connsiteX16" fmla="*/ 9769642 w 16747958"/>
              <a:gd name="connsiteY16" fmla="*/ 1108431 h 2215336"/>
              <a:gd name="connsiteX17" fmla="*/ 9938084 w 16747958"/>
              <a:gd name="connsiteY17" fmla="*/ 1156557 h 2215336"/>
              <a:gd name="connsiteX18" fmla="*/ 10539663 w 16747958"/>
              <a:gd name="connsiteY18" fmla="*/ 1397189 h 2215336"/>
              <a:gd name="connsiteX19" fmla="*/ 10852484 w 16747958"/>
              <a:gd name="connsiteY19" fmla="*/ 1493441 h 2215336"/>
              <a:gd name="connsiteX20" fmla="*/ 11165305 w 16747958"/>
              <a:gd name="connsiteY20" fmla="*/ 1613757 h 2215336"/>
              <a:gd name="connsiteX21" fmla="*/ 12729411 w 16747958"/>
              <a:gd name="connsiteY21" fmla="*/ 1998768 h 2215336"/>
              <a:gd name="connsiteX22" fmla="*/ 13090358 w 16747958"/>
              <a:gd name="connsiteY22" fmla="*/ 2070957 h 2215336"/>
              <a:gd name="connsiteX23" fmla="*/ 13306926 w 16747958"/>
              <a:gd name="connsiteY23" fmla="*/ 2095020 h 2215336"/>
              <a:gd name="connsiteX24" fmla="*/ 13980695 w 16747958"/>
              <a:gd name="connsiteY24" fmla="*/ 2191273 h 2215336"/>
              <a:gd name="connsiteX25" fmla="*/ 14461958 w 16747958"/>
              <a:gd name="connsiteY25" fmla="*/ 2215336 h 2215336"/>
              <a:gd name="connsiteX26" fmla="*/ 14702590 w 16747958"/>
              <a:gd name="connsiteY26" fmla="*/ 2191273 h 2215336"/>
              <a:gd name="connsiteX27" fmla="*/ 14991347 w 16747958"/>
              <a:gd name="connsiteY27" fmla="*/ 2143147 h 2215336"/>
              <a:gd name="connsiteX28" fmla="*/ 15207916 w 16747958"/>
              <a:gd name="connsiteY28" fmla="*/ 2046894 h 2215336"/>
              <a:gd name="connsiteX29" fmla="*/ 15400421 w 16747958"/>
              <a:gd name="connsiteY29" fmla="*/ 1926578 h 2215336"/>
              <a:gd name="connsiteX30" fmla="*/ 15641053 w 16747958"/>
              <a:gd name="connsiteY30" fmla="*/ 1782199 h 2215336"/>
              <a:gd name="connsiteX31" fmla="*/ 15761369 w 16747958"/>
              <a:gd name="connsiteY31" fmla="*/ 1734073 h 2215336"/>
              <a:gd name="connsiteX32" fmla="*/ 15881684 w 16747958"/>
              <a:gd name="connsiteY32" fmla="*/ 1613757 h 2215336"/>
              <a:gd name="connsiteX33" fmla="*/ 16170442 w 16747958"/>
              <a:gd name="connsiteY33" fmla="*/ 1349062 h 2215336"/>
              <a:gd name="connsiteX34" fmla="*/ 16290758 w 16747958"/>
              <a:gd name="connsiteY34" fmla="*/ 1180620 h 2215336"/>
              <a:gd name="connsiteX35" fmla="*/ 16483263 w 16747958"/>
              <a:gd name="connsiteY35" fmla="*/ 964052 h 2215336"/>
              <a:gd name="connsiteX36" fmla="*/ 16579516 w 16747958"/>
              <a:gd name="connsiteY36" fmla="*/ 819673 h 2215336"/>
              <a:gd name="connsiteX37" fmla="*/ 16627642 w 16747958"/>
              <a:gd name="connsiteY37" fmla="*/ 747484 h 2215336"/>
              <a:gd name="connsiteX38" fmla="*/ 16675769 w 16747958"/>
              <a:gd name="connsiteY38" fmla="*/ 651231 h 2215336"/>
              <a:gd name="connsiteX39" fmla="*/ 16723895 w 16747958"/>
              <a:gd name="connsiteY39" fmla="*/ 579041 h 2215336"/>
              <a:gd name="connsiteX40" fmla="*/ 16747958 w 16747958"/>
              <a:gd name="connsiteY40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7676147 w 16747958"/>
              <a:gd name="connsiteY7" fmla="*/ 338410 h 2215336"/>
              <a:gd name="connsiteX8" fmla="*/ 8061158 w 16747958"/>
              <a:gd name="connsiteY8" fmla="*/ 434662 h 2215336"/>
              <a:gd name="connsiteX9" fmla="*/ 8253663 w 16747958"/>
              <a:gd name="connsiteY9" fmla="*/ 506852 h 2215336"/>
              <a:gd name="connsiteX10" fmla="*/ 8614611 w 16747958"/>
              <a:gd name="connsiteY10" fmla="*/ 627168 h 2215336"/>
              <a:gd name="connsiteX11" fmla="*/ 8831179 w 16747958"/>
              <a:gd name="connsiteY11" fmla="*/ 699357 h 2215336"/>
              <a:gd name="connsiteX12" fmla="*/ 8999621 w 16747958"/>
              <a:gd name="connsiteY12" fmla="*/ 771547 h 2215336"/>
              <a:gd name="connsiteX13" fmla="*/ 9288379 w 16747958"/>
              <a:gd name="connsiteY13" fmla="*/ 867799 h 2215336"/>
              <a:gd name="connsiteX14" fmla="*/ 9480884 w 16747958"/>
              <a:gd name="connsiteY14" fmla="*/ 964052 h 2215336"/>
              <a:gd name="connsiteX15" fmla="*/ 9769642 w 16747958"/>
              <a:gd name="connsiteY15" fmla="*/ 1108431 h 2215336"/>
              <a:gd name="connsiteX16" fmla="*/ 9938084 w 16747958"/>
              <a:gd name="connsiteY16" fmla="*/ 1156557 h 2215336"/>
              <a:gd name="connsiteX17" fmla="*/ 10539663 w 16747958"/>
              <a:gd name="connsiteY17" fmla="*/ 1397189 h 2215336"/>
              <a:gd name="connsiteX18" fmla="*/ 10852484 w 16747958"/>
              <a:gd name="connsiteY18" fmla="*/ 1493441 h 2215336"/>
              <a:gd name="connsiteX19" fmla="*/ 11165305 w 16747958"/>
              <a:gd name="connsiteY19" fmla="*/ 1613757 h 2215336"/>
              <a:gd name="connsiteX20" fmla="*/ 12729411 w 16747958"/>
              <a:gd name="connsiteY20" fmla="*/ 1998768 h 2215336"/>
              <a:gd name="connsiteX21" fmla="*/ 13090358 w 16747958"/>
              <a:gd name="connsiteY21" fmla="*/ 2070957 h 2215336"/>
              <a:gd name="connsiteX22" fmla="*/ 13306926 w 16747958"/>
              <a:gd name="connsiteY22" fmla="*/ 2095020 h 2215336"/>
              <a:gd name="connsiteX23" fmla="*/ 13980695 w 16747958"/>
              <a:gd name="connsiteY23" fmla="*/ 2191273 h 2215336"/>
              <a:gd name="connsiteX24" fmla="*/ 14461958 w 16747958"/>
              <a:gd name="connsiteY24" fmla="*/ 2215336 h 2215336"/>
              <a:gd name="connsiteX25" fmla="*/ 14702590 w 16747958"/>
              <a:gd name="connsiteY25" fmla="*/ 2191273 h 2215336"/>
              <a:gd name="connsiteX26" fmla="*/ 14991347 w 16747958"/>
              <a:gd name="connsiteY26" fmla="*/ 2143147 h 2215336"/>
              <a:gd name="connsiteX27" fmla="*/ 15207916 w 16747958"/>
              <a:gd name="connsiteY27" fmla="*/ 2046894 h 2215336"/>
              <a:gd name="connsiteX28" fmla="*/ 15400421 w 16747958"/>
              <a:gd name="connsiteY28" fmla="*/ 1926578 h 2215336"/>
              <a:gd name="connsiteX29" fmla="*/ 15641053 w 16747958"/>
              <a:gd name="connsiteY29" fmla="*/ 1782199 h 2215336"/>
              <a:gd name="connsiteX30" fmla="*/ 15761369 w 16747958"/>
              <a:gd name="connsiteY30" fmla="*/ 1734073 h 2215336"/>
              <a:gd name="connsiteX31" fmla="*/ 15881684 w 16747958"/>
              <a:gd name="connsiteY31" fmla="*/ 1613757 h 2215336"/>
              <a:gd name="connsiteX32" fmla="*/ 16170442 w 16747958"/>
              <a:gd name="connsiteY32" fmla="*/ 1349062 h 2215336"/>
              <a:gd name="connsiteX33" fmla="*/ 16290758 w 16747958"/>
              <a:gd name="connsiteY33" fmla="*/ 1180620 h 2215336"/>
              <a:gd name="connsiteX34" fmla="*/ 16483263 w 16747958"/>
              <a:gd name="connsiteY34" fmla="*/ 964052 h 2215336"/>
              <a:gd name="connsiteX35" fmla="*/ 16579516 w 16747958"/>
              <a:gd name="connsiteY35" fmla="*/ 819673 h 2215336"/>
              <a:gd name="connsiteX36" fmla="*/ 16627642 w 16747958"/>
              <a:gd name="connsiteY36" fmla="*/ 747484 h 2215336"/>
              <a:gd name="connsiteX37" fmla="*/ 16675769 w 16747958"/>
              <a:gd name="connsiteY37" fmla="*/ 651231 h 2215336"/>
              <a:gd name="connsiteX38" fmla="*/ 16723895 w 16747958"/>
              <a:gd name="connsiteY38" fmla="*/ 579041 h 2215336"/>
              <a:gd name="connsiteX39" fmla="*/ 16747958 w 16747958"/>
              <a:gd name="connsiteY39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253663 w 16747958"/>
              <a:gd name="connsiteY8" fmla="*/ 506852 h 2215336"/>
              <a:gd name="connsiteX9" fmla="*/ 8614611 w 16747958"/>
              <a:gd name="connsiteY9" fmla="*/ 627168 h 2215336"/>
              <a:gd name="connsiteX10" fmla="*/ 8831179 w 16747958"/>
              <a:gd name="connsiteY10" fmla="*/ 699357 h 2215336"/>
              <a:gd name="connsiteX11" fmla="*/ 8999621 w 16747958"/>
              <a:gd name="connsiteY11" fmla="*/ 771547 h 2215336"/>
              <a:gd name="connsiteX12" fmla="*/ 9288379 w 16747958"/>
              <a:gd name="connsiteY12" fmla="*/ 867799 h 2215336"/>
              <a:gd name="connsiteX13" fmla="*/ 9480884 w 16747958"/>
              <a:gd name="connsiteY13" fmla="*/ 964052 h 2215336"/>
              <a:gd name="connsiteX14" fmla="*/ 9769642 w 16747958"/>
              <a:gd name="connsiteY14" fmla="*/ 1108431 h 2215336"/>
              <a:gd name="connsiteX15" fmla="*/ 9938084 w 16747958"/>
              <a:gd name="connsiteY15" fmla="*/ 1156557 h 2215336"/>
              <a:gd name="connsiteX16" fmla="*/ 10539663 w 16747958"/>
              <a:gd name="connsiteY16" fmla="*/ 1397189 h 2215336"/>
              <a:gd name="connsiteX17" fmla="*/ 10852484 w 16747958"/>
              <a:gd name="connsiteY17" fmla="*/ 1493441 h 2215336"/>
              <a:gd name="connsiteX18" fmla="*/ 11165305 w 16747958"/>
              <a:gd name="connsiteY18" fmla="*/ 1613757 h 2215336"/>
              <a:gd name="connsiteX19" fmla="*/ 12729411 w 16747958"/>
              <a:gd name="connsiteY19" fmla="*/ 1998768 h 2215336"/>
              <a:gd name="connsiteX20" fmla="*/ 13090358 w 16747958"/>
              <a:gd name="connsiteY20" fmla="*/ 2070957 h 2215336"/>
              <a:gd name="connsiteX21" fmla="*/ 13306926 w 16747958"/>
              <a:gd name="connsiteY21" fmla="*/ 2095020 h 2215336"/>
              <a:gd name="connsiteX22" fmla="*/ 13980695 w 16747958"/>
              <a:gd name="connsiteY22" fmla="*/ 2191273 h 2215336"/>
              <a:gd name="connsiteX23" fmla="*/ 14461958 w 16747958"/>
              <a:gd name="connsiteY23" fmla="*/ 2215336 h 2215336"/>
              <a:gd name="connsiteX24" fmla="*/ 14702590 w 16747958"/>
              <a:gd name="connsiteY24" fmla="*/ 2191273 h 2215336"/>
              <a:gd name="connsiteX25" fmla="*/ 14991347 w 16747958"/>
              <a:gd name="connsiteY25" fmla="*/ 2143147 h 2215336"/>
              <a:gd name="connsiteX26" fmla="*/ 15207916 w 16747958"/>
              <a:gd name="connsiteY26" fmla="*/ 2046894 h 2215336"/>
              <a:gd name="connsiteX27" fmla="*/ 15400421 w 16747958"/>
              <a:gd name="connsiteY27" fmla="*/ 1926578 h 2215336"/>
              <a:gd name="connsiteX28" fmla="*/ 15641053 w 16747958"/>
              <a:gd name="connsiteY28" fmla="*/ 1782199 h 2215336"/>
              <a:gd name="connsiteX29" fmla="*/ 15761369 w 16747958"/>
              <a:gd name="connsiteY29" fmla="*/ 1734073 h 2215336"/>
              <a:gd name="connsiteX30" fmla="*/ 15881684 w 16747958"/>
              <a:gd name="connsiteY30" fmla="*/ 1613757 h 2215336"/>
              <a:gd name="connsiteX31" fmla="*/ 16170442 w 16747958"/>
              <a:gd name="connsiteY31" fmla="*/ 1349062 h 2215336"/>
              <a:gd name="connsiteX32" fmla="*/ 16290758 w 16747958"/>
              <a:gd name="connsiteY32" fmla="*/ 1180620 h 2215336"/>
              <a:gd name="connsiteX33" fmla="*/ 16483263 w 16747958"/>
              <a:gd name="connsiteY33" fmla="*/ 964052 h 2215336"/>
              <a:gd name="connsiteX34" fmla="*/ 16579516 w 16747958"/>
              <a:gd name="connsiteY34" fmla="*/ 819673 h 2215336"/>
              <a:gd name="connsiteX35" fmla="*/ 16627642 w 16747958"/>
              <a:gd name="connsiteY35" fmla="*/ 747484 h 2215336"/>
              <a:gd name="connsiteX36" fmla="*/ 16675769 w 16747958"/>
              <a:gd name="connsiteY36" fmla="*/ 651231 h 2215336"/>
              <a:gd name="connsiteX37" fmla="*/ 16723895 w 16747958"/>
              <a:gd name="connsiteY37" fmla="*/ 579041 h 2215336"/>
              <a:gd name="connsiteX38" fmla="*/ 16747958 w 16747958"/>
              <a:gd name="connsiteY38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253663 w 16747958"/>
              <a:gd name="connsiteY8" fmla="*/ 506852 h 2215336"/>
              <a:gd name="connsiteX9" fmla="*/ 8614611 w 16747958"/>
              <a:gd name="connsiteY9" fmla="*/ 627168 h 2215336"/>
              <a:gd name="connsiteX10" fmla="*/ 8999621 w 16747958"/>
              <a:gd name="connsiteY10" fmla="*/ 771547 h 2215336"/>
              <a:gd name="connsiteX11" fmla="*/ 9288379 w 16747958"/>
              <a:gd name="connsiteY11" fmla="*/ 867799 h 2215336"/>
              <a:gd name="connsiteX12" fmla="*/ 9480884 w 16747958"/>
              <a:gd name="connsiteY12" fmla="*/ 964052 h 2215336"/>
              <a:gd name="connsiteX13" fmla="*/ 9769642 w 16747958"/>
              <a:gd name="connsiteY13" fmla="*/ 1108431 h 2215336"/>
              <a:gd name="connsiteX14" fmla="*/ 9938084 w 16747958"/>
              <a:gd name="connsiteY14" fmla="*/ 1156557 h 2215336"/>
              <a:gd name="connsiteX15" fmla="*/ 10539663 w 16747958"/>
              <a:gd name="connsiteY15" fmla="*/ 1397189 h 2215336"/>
              <a:gd name="connsiteX16" fmla="*/ 10852484 w 16747958"/>
              <a:gd name="connsiteY16" fmla="*/ 1493441 h 2215336"/>
              <a:gd name="connsiteX17" fmla="*/ 11165305 w 16747958"/>
              <a:gd name="connsiteY17" fmla="*/ 1613757 h 2215336"/>
              <a:gd name="connsiteX18" fmla="*/ 12729411 w 16747958"/>
              <a:gd name="connsiteY18" fmla="*/ 1998768 h 2215336"/>
              <a:gd name="connsiteX19" fmla="*/ 13090358 w 16747958"/>
              <a:gd name="connsiteY19" fmla="*/ 2070957 h 2215336"/>
              <a:gd name="connsiteX20" fmla="*/ 13306926 w 16747958"/>
              <a:gd name="connsiteY20" fmla="*/ 2095020 h 2215336"/>
              <a:gd name="connsiteX21" fmla="*/ 13980695 w 16747958"/>
              <a:gd name="connsiteY21" fmla="*/ 2191273 h 2215336"/>
              <a:gd name="connsiteX22" fmla="*/ 14461958 w 16747958"/>
              <a:gd name="connsiteY22" fmla="*/ 2215336 h 2215336"/>
              <a:gd name="connsiteX23" fmla="*/ 14702590 w 16747958"/>
              <a:gd name="connsiteY23" fmla="*/ 2191273 h 2215336"/>
              <a:gd name="connsiteX24" fmla="*/ 14991347 w 16747958"/>
              <a:gd name="connsiteY24" fmla="*/ 2143147 h 2215336"/>
              <a:gd name="connsiteX25" fmla="*/ 15207916 w 16747958"/>
              <a:gd name="connsiteY25" fmla="*/ 2046894 h 2215336"/>
              <a:gd name="connsiteX26" fmla="*/ 15400421 w 16747958"/>
              <a:gd name="connsiteY26" fmla="*/ 1926578 h 2215336"/>
              <a:gd name="connsiteX27" fmla="*/ 15641053 w 16747958"/>
              <a:gd name="connsiteY27" fmla="*/ 1782199 h 2215336"/>
              <a:gd name="connsiteX28" fmla="*/ 15761369 w 16747958"/>
              <a:gd name="connsiteY28" fmla="*/ 1734073 h 2215336"/>
              <a:gd name="connsiteX29" fmla="*/ 15881684 w 16747958"/>
              <a:gd name="connsiteY29" fmla="*/ 1613757 h 2215336"/>
              <a:gd name="connsiteX30" fmla="*/ 16170442 w 16747958"/>
              <a:gd name="connsiteY30" fmla="*/ 1349062 h 2215336"/>
              <a:gd name="connsiteX31" fmla="*/ 16290758 w 16747958"/>
              <a:gd name="connsiteY31" fmla="*/ 1180620 h 2215336"/>
              <a:gd name="connsiteX32" fmla="*/ 16483263 w 16747958"/>
              <a:gd name="connsiteY32" fmla="*/ 964052 h 2215336"/>
              <a:gd name="connsiteX33" fmla="*/ 16579516 w 16747958"/>
              <a:gd name="connsiteY33" fmla="*/ 819673 h 2215336"/>
              <a:gd name="connsiteX34" fmla="*/ 16627642 w 16747958"/>
              <a:gd name="connsiteY34" fmla="*/ 747484 h 2215336"/>
              <a:gd name="connsiteX35" fmla="*/ 16675769 w 16747958"/>
              <a:gd name="connsiteY35" fmla="*/ 651231 h 2215336"/>
              <a:gd name="connsiteX36" fmla="*/ 16723895 w 16747958"/>
              <a:gd name="connsiteY36" fmla="*/ 579041 h 2215336"/>
              <a:gd name="connsiteX37" fmla="*/ 16747958 w 16747958"/>
              <a:gd name="connsiteY37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480884 w 16747958"/>
              <a:gd name="connsiteY11" fmla="*/ 964052 h 2215336"/>
              <a:gd name="connsiteX12" fmla="*/ 9769642 w 16747958"/>
              <a:gd name="connsiteY12" fmla="*/ 1108431 h 2215336"/>
              <a:gd name="connsiteX13" fmla="*/ 9938084 w 16747958"/>
              <a:gd name="connsiteY13" fmla="*/ 1156557 h 2215336"/>
              <a:gd name="connsiteX14" fmla="*/ 10539663 w 16747958"/>
              <a:gd name="connsiteY14" fmla="*/ 1397189 h 2215336"/>
              <a:gd name="connsiteX15" fmla="*/ 10852484 w 16747958"/>
              <a:gd name="connsiteY15" fmla="*/ 1493441 h 2215336"/>
              <a:gd name="connsiteX16" fmla="*/ 11165305 w 16747958"/>
              <a:gd name="connsiteY16" fmla="*/ 1613757 h 2215336"/>
              <a:gd name="connsiteX17" fmla="*/ 12729411 w 16747958"/>
              <a:gd name="connsiteY17" fmla="*/ 1998768 h 2215336"/>
              <a:gd name="connsiteX18" fmla="*/ 13090358 w 16747958"/>
              <a:gd name="connsiteY18" fmla="*/ 2070957 h 2215336"/>
              <a:gd name="connsiteX19" fmla="*/ 13306926 w 16747958"/>
              <a:gd name="connsiteY19" fmla="*/ 2095020 h 2215336"/>
              <a:gd name="connsiteX20" fmla="*/ 13980695 w 16747958"/>
              <a:gd name="connsiteY20" fmla="*/ 2191273 h 2215336"/>
              <a:gd name="connsiteX21" fmla="*/ 14461958 w 16747958"/>
              <a:gd name="connsiteY21" fmla="*/ 2215336 h 2215336"/>
              <a:gd name="connsiteX22" fmla="*/ 14702590 w 16747958"/>
              <a:gd name="connsiteY22" fmla="*/ 2191273 h 2215336"/>
              <a:gd name="connsiteX23" fmla="*/ 14991347 w 16747958"/>
              <a:gd name="connsiteY23" fmla="*/ 2143147 h 2215336"/>
              <a:gd name="connsiteX24" fmla="*/ 15207916 w 16747958"/>
              <a:gd name="connsiteY24" fmla="*/ 2046894 h 2215336"/>
              <a:gd name="connsiteX25" fmla="*/ 15400421 w 16747958"/>
              <a:gd name="connsiteY25" fmla="*/ 1926578 h 2215336"/>
              <a:gd name="connsiteX26" fmla="*/ 15641053 w 16747958"/>
              <a:gd name="connsiteY26" fmla="*/ 1782199 h 2215336"/>
              <a:gd name="connsiteX27" fmla="*/ 15761369 w 16747958"/>
              <a:gd name="connsiteY27" fmla="*/ 1734073 h 2215336"/>
              <a:gd name="connsiteX28" fmla="*/ 15881684 w 16747958"/>
              <a:gd name="connsiteY28" fmla="*/ 1613757 h 2215336"/>
              <a:gd name="connsiteX29" fmla="*/ 16170442 w 16747958"/>
              <a:gd name="connsiteY29" fmla="*/ 1349062 h 2215336"/>
              <a:gd name="connsiteX30" fmla="*/ 16290758 w 16747958"/>
              <a:gd name="connsiteY30" fmla="*/ 1180620 h 2215336"/>
              <a:gd name="connsiteX31" fmla="*/ 16483263 w 16747958"/>
              <a:gd name="connsiteY31" fmla="*/ 964052 h 2215336"/>
              <a:gd name="connsiteX32" fmla="*/ 16579516 w 16747958"/>
              <a:gd name="connsiteY32" fmla="*/ 819673 h 2215336"/>
              <a:gd name="connsiteX33" fmla="*/ 16627642 w 16747958"/>
              <a:gd name="connsiteY33" fmla="*/ 747484 h 2215336"/>
              <a:gd name="connsiteX34" fmla="*/ 16675769 w 16747958"/>
              <a:gd name="connsiteY34" fmla="*/ 651231 h 2215336"/>
              <a:gd name="connsiteX35" fmla="*/ 16723895 w 16747958"/>
              <a:gd name="connsiteY35" fmla="*/ 579041 h 2215336"/>
              <a:gd name="connsiteX36" fmla="*/ 16747958 w 16747958"/>
              <a:gd name="connsiteY36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769642 w 16747958"/>
              <a:gd name="connsiteY11" fmla="*/ 1108431 h 2215336"/>
              <a:gd name="connsiteX12" fmla="*/ 9938084 w 16747958"/>
              <a:gd name="connsiteY12" fmla="*/ 1156557 h 2215336"/>
              <a:gd name="connsiteX13" fmla="*/ 10539663 w 16747958"/>
              <a:gd name="connsiteY13" fmla="*/ 1397189 h 2215336"/>
              <a:gd name="connsiteX14" fmla="*/ 10852484 w 16747958"/>
              <a:gd name="connsiteY14" fmla="*/ 1493441 h 2215336"/>
              <a:gd name="connsiteX15" fmla="*/ 11165305 w 16747958"/>
              <a:gd name="connsiteY15" fmla="*/ 1613757 h 2215336"/>
              <a:gd name="connsiteX16" fmla="*/ 12729411 w 16747958"/>
              <a:gd name="connsiteY16" fmla="*/ 1998768 h 2215336"/>
              <a:gd name="connsiteX17" fmla="*/ 13090358 w 16747958"/>
              <a:gd name="connsiteY17" fmla="*/ 2070957 h 2215336"/>
              <a:gd name="connsiteX18" fmla="*/ 13306926 w 16747958"/>
              <a:gd name="connsiteY18" fmla="*/ 2095020 h 2215336"/>
              <a:gd name="connsiteX19" fmla="*/ 13980695 w 16747958"/>
              <a:gd name="connsiteY19" fmla="*/ 2191273 h 2215336"/>
              <a:gd name="connsiteX20" fmla="*/ 14461958 w 16747958"/>
              <a:gd name="connsiteY20" fmla="*/ 2215336 h 2215336"/>
              <a:gd name="connsiteX21" fmla="*/ 14702590 w 16747958"/>
              <a:gd name="connsiteY21" fmla="*/ 2191273 h 2215336"/>
              <a:gd name="connsiteX22" fmla="*/ 14991347 w 16747958"/>
              <a:gd name="connsiteY22" fmla="*/ 2143147 h 2215336"/>
              <a:gd name="connsiteX23" fmla="*/ 15207916 w 16747958"/>
              <a:gd name="connsiteY23" fmla="*/ 2046894 h 2215336"/>
              <a:gd name="connsiteX24" fmla="*/ 15400421 w 16747958"/>
              <a:gd name="connsiteY24" fmla="*/ 1926578 h 2215336"/>
              <a:gd name="connsiteX25" fmla="*/ 15641053 w 16747958"/>
              <a:gd name="connsiteY25" fmla="*/ 1782199 h 2215336"/>
              <a:gd name="connsiteX26" fmla="*/ 15761369 w 16747958"/>
              <a:gd name="connsiteY26" fmla="*/ 1734073 h 2215336"/>
              <a:gd name="connsiteX27" fmla="*/ 15881684 w 16747958"/>
              <a:gd name="connsiteY27" fmla="*/ 1613757 h 2215336"/>
              <a:gd name="connsiteX28" fmla="*/ 16170442 w 16747958"/>
              <a:gd name="connsiteY28" fmla="*/ 1349062 h 2215336"/>
              <a:gd name="connsiteX29" fmla="*/ 16290758 w 16747958"/>
              <a:gd name="connsiteY29" fmla="*/ 1180620 h 2215336"/>
              <a:gd name="connsiteX30" fmla="*/ 16483263 w 16747958"/>
              <a:gd name="connsiteY30" fmla="*/ 964052 h 2215336"/>
              <a:gd name="connsiteX31" fmla="*/ 16579516 w 16747958"/>
              <a:gd name="connsiteY31" fmla="*/ 819673 h 2215336"/>
              <a:gd name="connsiteX32" fmla="*/ 16627642 w 16747958"/>
              <a:gd name="connsiteY32" fmla="*/ 747484 h 2215336"/>
              <a:gd name="connsiteX33" fmla="*/ 16675769 w 16747958"/>
              <a:gd name="connsiteY33" fmla="*/ 651231 h 2215336"/>
              <a:gd name="connsiteX34" fmla="*/ 16723895 w 16747958"/>
              <a:gd name="connsiteY34" fmla="*/ 579041 h 2215336"/>
              <a:gd name="connsiteX35" fmla="*/ 16747958 w 16747958"/>
              <a:gd name="connsiteY35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0852484 w 16747958"/>
              <a:gd name="connsiteY13" fmla="*/ 1493441 h 2215336"/>
              <a:gd name="connsiteX14" fmla="*/ 11165305 w 16747958"/>
              <a:gd name="connsiteY14" fmla="*/ 1613757 h 2215336"/>
              <a:gd name="connsiteX15" fmla="*/ 12729411 w 16747958"/>
              <a:gd name="connsiteY15" fmla="*/ 1998768 h 2215336"/>
              <a:gd name="connsiteX16" fmla="*/ 13090358 w 16747958"/>
              <a:gd name="connsiteY16" fmla="*/ 2070957 h 2215336"/>
              <a:gd name="connsiteX17" fmla="*/ 13306926 w 16747958"/>
              <a:gd name="connsiteY17" fmla="*/ 2095020 h 2215336"/>
              <a:gd name="connsiteX18" fmla="*/ 13980695 w 16747958"/>
              <a:gd name="connsiteY18" fmla="*/ 2191273 h 2215336"/>
              <a:gd name="connsiteX19" fmla="*/ 14461958 w 16747958"/>
              <a:gd name="connsiteY19" fmla="*/ 2215336 h 2215336"/>
              <a:gd name="connsiteX20" fmla="*/ 14702590 w 16747958"/>
              <a:gd name="connsiteY20" fmla="*/ 2191273 h 2215336"/>
              <a:gd name="connsiteX21" fmla="*/ 14991347 w 16747958"/>
              <a:gd name="connsiteY21" fmla="*/ 2143147 h 2215336"/>
              <a:gd name="connsiteX22" fmla="*/ 15207916 w 16747958"/>
              <a:gd name="connsiteY22" fmla="*/ 2046894 h 2215336"/>
              <a:gd name="connsiteX23" fmla="*/ 15400421 w 16747958"/>
              <a:gd name="connsiteY23" fmla="*/ 1926578 h 2215336"/>
              <a:gd name="connsiteX24" fmla="*/ 15641053 w 16747958"/>
              <a:gd name="connsiteY24" fmla="*/ 1782199 h 2215336"/>
              <a:gd name="connsiteX25" fmla="*/ 15761369 w 16747958"/>
              <a:gd name="connsiteY25" fmla="*/ 1734073 h 2215336"/>
              <a:gd name="connsiteX26" fmla="*/ 15881684 w 16747958"/>
              <a:gd name="connsiteY26" fmla="*/ 1613757 h 2215336"/>
              <a:gd name="connsiteX27" fmla="*/ 16170442 w 16747958"/>
              <a:gd name="connsiteY27" fmla="*/ 1349062 h 2215336"/>
              <a:gd name="connsiteX28" fmla="*/ 16290758 w 16747958"/>
              <a:gd name="connsiteY28" fmla="*/ 1180620 h 2215336"/>
              <a:gd name="connsiteX29" fmla="*/ 16483263 w 16747958"/>
              <a:gd name="connsiteY29" fmla="*/ 964052 h 2215336"/>
              <a:gd name="connsiteX30" fmla="*/ 16579516 w 16747958"/>
              <a:gd name="connsiteY30" fmla="*/ 819673 h 2215336"/>
              <a:gd name="connsiteX31" fmla="*/ 16627642 w 16747958"/>
              <a:gd name="connsiteY31" fmla="*/ 747484 h 2215336"/>
              <a:gd name="connsiteX32" fmla="*/ 16675769 w 16747958"/>
              <a:gd name="connsiteY32" fmla="*/ 651231 h 2215336"/>
              <a:gd name="connsiteX33" fmla="*/ 16723895 w 16747958"/>
              <a:gd name="connsiteY33" fmla="*/ 579041 h 2215336"/>
              <a:gd name="connsiteX34" fmla="*/ 16747958 w 16747958"/>
              <a:gd name="connsiteY34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090358 w 16747958"/>
              <a:gd name="connsiteY15" fmla="*/ 2070957 h 2215336"/>
              <a:gd name="connsiteX16" fmla="*/ 13306926 w 16747958"/>
              <a:gd name="connsiteY16" fmla="*/ 2095020 h 2215336"/>
              <a:gd name="connsiteX17" fmla="*/ 13980695 w 16747958"/>
              <a:gd name="connsiteY17" fmla="*/ 2191273 h 2215336"/>
              <a:gd name="connsiteX18" fmla="*/ 14461958 w 16747958"/>
              <a:gd name="connsiteY18" fmla="*/ 2215336 h 2215336"/>
              <a:gd name="connsiteX19" fmla="*/ 14702590 w 16747958"/>
              <a:gd name="connsiteY19" fmla="*/ 2191273 h 2215336"/>
              <a:gd name="connsiteX20" fmla="*/ 14991347 w 16747958"/>
              <a:gd name="connsiteY20" fmla="*/ 2143147 h 2215336"/>
              <a:gd name="connsiteX21" fmla="*/ 15207916 w 16747958"/>
              <a:gd name="connsiteY21" fmla="*/ 2046894 h 2215336"/>
              <a:gd name="connsiteX22" fmla="*/ 15400421 w 16747958"/>
              <a:gd name="connsiteY22" fmla="*/ 1926578 h 2215336"/>
              <a:gd name="connsiteX23" fmla="*/ 15641053 w 16747958"/>
              <a:gd name="connsiteY23" fmla="*/ 1782199 h 2215336"/>
              <a:gd name="connsiteX24" fmla="*/ 15761369 w 16747958"/>
              <a:gd name="connsiteY24" fmla="*/ 1734073 h 2215336"/>
              <a:gd name="connsiteX25" fmla="*/ 15881684 w 16747958"/>
              <a:gd name="connsiteY25" fmla="*/ 1613757 h 2215336"/>
              <a:gd name="connsiteX26" fmla="*/ 16170442 w 16747958"/>
              <a:gd name="connsiteY26" fmla="*/ 1349062 h 2215336"/>
              <a:gd name="connsiteX27" fmla="*/ 16290758 w 16747958"/>
              <a:gd name="connsiteY27" fmla="*/ 1180620 h 2215336"/>
              <a:gd name="connsiteX28" fmla="*/ 16483263 w 16747958"/>
              <a:gd name="connsiteY28" fmla="*/ 964052 h 2215336"/>
              <a:gd name="connsiteX29" fmla="*/ 16579516 w 16747958"/>
              <a:gd name="connsiteY29" fmla="*/ 819673 h 2215336"/>
              <a:gd name="connsiteX30" fmla="*/ 16627642 w 16747958"/>
              <a:gd name="connsiteY30" fmla="*/ 747484 h 2215336"/>
              <a:gd name="connsiteX31" fmla="*/ 16675769 w 16747958"/>
              <a:gd name="connsiteY31" fmla="*/ 651231 h 2215336"/>
              <a:gd name="connsiteX32" fmla="*/ 16723895 w 16747958"/>
              <a:gd name="connsiteY32" fmla="*/ 579041 h 2215336"/>
              <a:gd name="connsiteX33" fmla="*/ 16747958 w 16747958"/>
              <a:gd name="connsiteY33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306926 w 16747958"/>
              <a:gd name="connsiteY15" fmla="*/ 2095020 h 2215336"/>
              <a:gd name="connsiteX16" fmla="*/ 13980695 w 16747958"/>
              <a:gd name="connsiteY16" fmla="*/ 2191273 h 2215336"/>
              <a:gd name="connsiteX17" fmla="*/ 14461958 w 16747958"/>
              <a:gd name="connsiteY17" fmla="*/ 2215336 h 2215336"/>
              <a:gd name="connsiteX18" fmla="*/ 14702590 w 16747958"/>
              <a:gd name="connsiteY18" fmla="*/ 2191273 h 2215336"/>
              <a:gd name="connsiteX19" fmla="*/ 14991347 w 16747958"/>
              <a:gd name="connsiteY19" fmla="*/ 2143147 h 2215336"/>
              <a:gd name="connsiteX20" fmla="*/ 15207916 w 16747958"/>
              <a:gd name="connsiteY20" fmla="*/ 2046894 h 2215336"/>
              <a:gd name="connsiteX21" fmla="*/ 15400421 w 16747958"/>
              <a:gd name="connsiteY21" fmla="*/ 1926578 h 2215336"/>
              <a:gd name="connsiteX22" fmla="*/ 15641053 w 16747958"/>
              <a:gd name="connsiteY22" fmla="*/ 1782199 h 2215336"/>
              <a:gd name="connsiteX23" fmla="*/ 15761369 w 16747958"/>
              <a:gd name="connsiteY23" fmla="*/ 1734073 h 2215336"/>
              <a:gd name="connsiteX24" fmla="*/ 15881684 w 16747958"/>
              <a:gd name="connsiteY24" fmla="*/ 1613757 h 2215336"/>
              <a:gd name="connsiteX25" fmla="*/ 16170442 w 16747958"/>
              <a:gd name="connsiteY25" fmla="*/ 1349062 h 2215336"/>
              <a:gd name="connsiteX26" fmla="*/ 16290758 w 16747958"/>
              <a:gd name="connsiteY26" fmla="*/ 1180620 h 2215336"/>
              <a:gd name="connsiteX27" fmla="*/ 16483263 w 16747958"/>
              <a:gd name="connsiteY27" fmla="*/ 964052 h 2215336"/>
              <a:gd name="connsiteX28" fmla="*/ 16579516 w 16747958"/>
              <a:gd name="connsiteY28" fmla="*/ 819673 h 2215336"/>
              <a:gd name="connsiteX29" fmla="*/ 16627642 w 16747958"/>
              <a:gd name="connsiteY29" fmla="*/ 747484 h 2215336"/>
              <a:gd name="connsiteX30" fmla="*/ 16675769 w 16747958"/>
              <a:gd name="connsiteY30" fmla="*/ 651231 h 2215336"/>
              <a:gd name="connsiteX31" fmla="*/ 16723895 w 16747958"/>
              <a:gd name="connsiteY31" fmla="*/ 579041 h 2215336"/>
              <a:gd name="connsiteX32" fmla="*/ 16747958 w 16747958"/>
              <a:gd name="connsiteY32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306926 w 16747958"/>
              <a:gd name="connsiteY15" fmla="*/ 2095020 h 2215336"/>
              <a:gd name="connsiteX16" fmla="*/ 13980695 w 16747958"/>
              <a:gd name="connsiteY16" fmla="*/ 2191273 h 2215336"/>
              <a:gd name="connsiteX17" fmla="*/ 14461958 w 16747958"/>
              <a:gd name="connsiteY17" fmla="*/ 2215336 h 2215336"/>
              <a:gd name="connsiteX18" fmla="*/ 14702590 w 16747958"/>
              <a:gd name="connsiteY18" fmla="*/ 2191273 h 2215336"/>
              <a:gd name="connsiteX19" fmla="*/ 14991347 w 16747958"/>
              <a:gd name="connsiteY19" fmla="*/ 2143147 h 2215336"/>
              <a:gd name="connsiteX20" fmla="*/ 15207916 w 16747958"/>
              <a:gd name="connsiteY20" fmla="*/ 2046894 h 2215336"/>
              <a:gd name="connsiteX21" fmla="*/ 15400421 w 16747958"/>
              <a:gd name="connsiteY21" fmla="*/ 1926578 h 2215336"/>
              <a:gd name="connsiteX22" fmla="*/ 15641053 w 16747958"/>
              <a:gd name="connsiteY22" fmla="*/ 1782199 h 2215336"/>
              <a:gd name="connsiteX23" fmla="*/ 15761369 w 16747958"/>
              <a:gd name="connsiteY23" fmla="*/ 1734073 h 2215336"/>
              <a:gd name="connsiteX24" fmla="*/ 15881684 w 16747958"/>
              <a:gd name="connsiteY24" fmla="*/ 1613757 h 2215336"/>
              <a:gd name="connsiteX25" fmla="*/ 16170442 w 16747958"/>
              <a:gd name="connsiteY25" fmla="*/ 1349062 h 2215336"/>
              <a:gd name="connsiteX26" fmla="*/ 16290758 w 16747958"/>
              <a:gd name="connsiteY26" fmla="*/ 1180620 h 2215336"/>
              <a:gd name="connsiteX27" fmla="*/ 16483263 w 16747958"/>
              <a:gd name="connsiteY27" fmla="*/ 964052 h 2215336"/>
              <a:gd name="connsiteX28" fmla="*/ 16579516 w 16747958"/>
              <a:gd name="connsiteY28" fmla="*/ 819673 h 2215336"/>
              <a:gd name="connsiteX29" fmla="*/ 16627642 w 16747958"/>
              <a:gd name="connsiteY29" fmla="*/ 747484 h 2215336"/>
              <a:gd name="connsiteX30" fmla="*/ 16723895 w 16747958"/>
              <a:gd name="connsiteY30" fmla="*/ 579041 h 2215336"/>
              <a:gd name="connsiteX31" fmla="*/ 16747958 w 16747958"/>
              <a:gd name="connsiteY31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306926 w 16747958"/>
              <a:gd name="connsiteY15" fmla="*/ 2095020 h 2215336"/>
              <a:gd name="connsiteX16" fmla="*/ 13980695 w 16747958"/>
              <a:gd name="connsiteY16" fmla="*/ 2191273 h 2215336"/>
              <a:gd name="connsiteX17" fmla="*/ 14461958 w 16747958"/>
              <a:gd name="connsiteY17" fmla="*/ 2215336 h 2215336"/>
              <a:gd name="connsiteX18" fmla="*/ 14702590 w 16747958"/>
              <a:gd name="connsiteY18" fmla="*/ 2191273 h 2215336"/>
              <a:gd name="connsiteX19" fmla="*/ 14991347 w 16747958"/>
              <a:gd name="connsiteY19" fmla="*/ 2143147 h 2215336"/>
              <a:gd name="connsiteX20" fmla="*/ 15207916 w 16747958"/>
              <a:gd name="connsiteY20" fmla="*/ 2046894 h 2215336"/>
              <a:gd name="connsiteX21" fmla="*/ 15400421 w 16747958"/>
              <a:gd name="connsiteY21" fmla="*/ 1926578 h 2215336"/>
              <a:gd name="connsiteX22" fmla="*/ 15641053 w 16747958"/>
              <a:gd name="connsiteY22" fmla="*/ 1782199 h 2215336"/>
              <a:gd name="connsiteX23" fmla="*/ 15761369 w 16747958"/>
              <a:gd name="connsiteY23" fmla="*/ 1734073 h 2215336"/>
              <a:gd name="connsiteX24" fmla="*/ 15881684 w 16747958"/>
              <a:gd name="connsiteY24" fmla="*/ 1613757 h 2215336"/>
              <a:gd name="connsiteX25" fmla="*/ 16170442 w 16747958"/>
              <a:gd name="connsiteY25" fmla="*/ 1349062 h 2215336"/>
              <a:gd name="connsiteX26" fmla="*/ 16290758 w 16747958"/>
              <a:gd name="connsiteY26" fmla="*/ 1180620 h 2215336"/>
              <a:gd name="connsiteX27" fmla="*/ 16483263 w 16747958"/>
              <a:gd name="connsiteY27" fmla="*/ 964052 h 2215336"/>
              <a:gd name="connsiteX28" fmla="*/ 16579516 w 16747958"/>
              <a:gd name="connsiteY28" fmla="*/ 819673 h 2215336"/>
              <a:gd name="connsiteX29" fmla="*/ 16627642 w 16747958"/>
              <a:gd name="connsiteY29" fmla="*/ 747484 h 2215336"/>
              <a:gd name="connsiteX30" fmla="*/ 16747958 w 16747958"/>
              <a:gd name="connsiteY30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306926 w 16747958"/>
              <a:gd name="connsiteY15" fmla="*/ 2095020 h 2215336"/>
              <a:gd name="connsiteX16" fmla="*/ 13980695 w 16747958"/>
              <a:gd name="connsiteY16" fmla="*/ 2191273 h 2215336"/>
              <a:gd name="connsiteX17" fmla="*/ 14461958 w 16747958"/>
              <a:gd name="connsiteY17" fmla="*/ 2215336 h 2215336"/>
              <a:gd name="connsiteX18" fmla="*/ 14702590 w 16747958"/>
              <a:gd name="connsiteY18" fmla="*/ 2191273 h 2215336"/>
              <a:gd name="connsiteX19" fmla="*/ 14991347 w 16747958"/>
              <a:gd name="connsiteY19" fmla="*/ 2143147 h 2215336"/>
              <a:gd name="connsiteX20" fmla="*/ 15207916 w 16747958"/>
              <a:gd name="connsiteY20" fmla="*/ 2046894 h 2215336"/>
              <a:gd name="connsiteX21" fmla="*/ 15400421 w 16747958"/>
              <a:gd name="connsiteY21" fmla="*/ 1926578 h 2215336"/>
              <a:gd name="connsiteX22" fmla="*/ 15641053 w 16747958"/>
              <a:gd name="connsiteY22" fmla="*/ 1782199 h 2215336"/>
              <a:gd name="connsiteX23" fmla="*/ 15761369 w 16747958"/>
              <a:gd name="connsiteY23" fmla="*/ 1734073 h 2215336"/>
              <a:gd name="connsiteX24" fmla="*/ 15881684 w 16747958"/>
              <a:gd name="connsiteY24" fmla="*/ 1613757 h 2215336"/>
              <a:gd name="connsiteX25" fmla="*/ 16170442 w 16747958"/>
              <a:gd name="connsiteY25" fmla="*/ 1349062 h 2215336"/>
              <a:gd name="connsiteX26" fmla="*/ 16290758 w 16747958"/>
              <a:gd name="connsiteY26" fmla="*/ 1180620 h 2215336"/>
              <a:gd name="connsiteX27" fmla="*/ 16483263 w 16747958"/>
              <a:gd name="connsiteY27" fmla="*/ 964052 h 2215336"/>
              <a:gd name="connsiteX28" fmla="*/ 16627642 w 16747958"/>
              <a:gd name="connsiteY28" fmla="*/ 747484 h 2215336"/>
              <a:gd name="connsiteX29" fmla="*/ 16747958 w 16747958"/>
              <a:gd name="connsiteY29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306926 w 16747958"/>
              <a:gd name="connsiteY15" fmla="*/ 2095020 h 2215336"/>
              <a:gd name="connsiteX16" fmla="*/ 13980695 w 16747958"/>
              <a:gd name="connsiteY16" fmla="*/ 2191273 h 2215336"/>
              <a:gd name="connsiteX17" fmla="*/ 14461958 w 16747958"/>
              <a:gd name="connsiteY17" fmla="*/ 2215336 h 2215336"/>
              <a:gd name="connsiteX18" fmla="*/ 14702590 w 16747958"/>
              <a:gd name="connsiteY18" fmla="*/ 2191273 h 2215336"/>
              <a:gd name="connsiteX19" fmla="*/ 14991347 w 16747958"/>
              <a:gd name="connsiteY19" fmla="*/ 2143147 h 2215336"/>
              <a:gd name="connsiteX20" fmla="*/ 15207916 w 16747958"/>
              <a:gd name="connsiteY20" fmla="*/ 2046894 h 2215336"/>
              <a:gd name="connsiteX21" fmla="*/ 15400421 w 16747958"/>
              <a:gd name="connsiteY21" fmla="*/ 1926578 h 2215336"/>
              <a:gd name="connsiteX22" fmla="*/ 15641053 w 16747958"/>
              <a:gd name="connsiteY22" fmla="*/ 1782199 h 2215336"/>
              <a:gd name="connsiteX23" fmla="*/ 15761369 w 16747958"/>
              <a:gd name="connsiteY23" fmla="*/ 1734073 h 2215336"/>
              <a:gd name="connsiteX24" fmla="*/ 15881684 w 16747958"/>
              <a:gd name="connsiteY24" fmla="*/ 1613757 h 2215336"/>
              <a:gd name="connsiteX25" fmla="*/ 16170442 w 16747958"/>
              <a:gd name="connsiteY25" fmla="*/ 1349062 h 2215336"/>
              <a:gd name="connsiteX26" fmla="*/ 16483263 w 16747958"/>
              <a:gd name="connsiteY26" fmla="*/ 964052 h 2215336"/>
              <a:gd name="connsiteX27" fmla="*/ 16627642 w 16747958"/>
              <a:gd name="connsiteY27" fmla="*/ 747484 h 2215336"/>
              <a:gd name="connsiteX28" fmla="*/ 16747958 w 16747958"/>
              <a:gd name="connsiteY28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306926 w 16747958"/>
              <a:gd name="connsiteY15" fmla="*/ 2095020 h 2215336"/>
              <a:gd name="connsiteX16" fmla="*/ 13980695 w 16747958"/>
              <a:gd name="connsiteY16" fmla="*/ 2191273 h 2215336"/>
              <a:gd name="connsiteX17" fmla="*/ 14461958 w 16747958"/>
              <a:gd name="connsiteY17" fmla="*/ 2215336 h 2215336"/>
              <a:gd name="connsiteX18" fmla="*/ 14702590 w 16747958"/>
              <a:gd name="connsiteY18" fmla="*/ 2191273 h 2215336"/>
              <a:gd name="connsiteX19" fmla="*/ 14991347 w 16747958"/>
              <a:gd name="connsiteY19" fmla="*/ 2143147 h 2215336"/>
              <a:gd name="connsiteX20" fmla="*/ 15207916 w 16747958"/>
              <a:gd name="connsiteY20" fmla="*/ 2046894 h 2215336"/>
              <a:gd name="connsiteX21" fmla="*/ 15400421 w 16747958"/>
              <a:gd name="connsiteY21" fmla="*/ 1926578 h 2215336"/>
              <a:gd name="connsiteX22" fmla="*/ 15641053 w 16747958"/>
              <a:gd name="connsiteY22" fmla="*/ 1782199 h 2215336"/>
              <a:gd name="connsiteX23" fmla="*/ 15881684 w 16747958"/>
              <a:gd name="connsiteY23" fmla="*/ 1613757 h 2215336"/>
              <a:gd name="connsiteX24" fmla="*/ 16170442 w 16747958"/>
              <a:gd name="connsiteY24" fmla="*/ 1349062 h 2215336"/>
              <a:gd name="connsiteX25" fmla="*/ 16483263 w 16747958"/>
              <a:gd name="connsiteY25" fmla="*/ 964052 h 2215336"/>
              <a:gd name="connsiteX26" fmla="*/ 16627642 w 16747958"/>
              <a:gd name="connsiteY26" fmla="*/ 747484 h 2215336"/>
              <a:gd name="connsiteX27" fmla="*/ 16747958 w 16747958"/>
              <a:gd name="connsiteY27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306926 w 16747958"/>
              <a:gd name="connsiteY15" fmla="*/ 2095020 h 2215336"/>
              <a:gd name="connsiteX16" fmla="*/ 13980695 w 16747958"/>
              <a:gd name="connsiteY16" fmla="*/ 2191273 h 2215336"/>
              <a:gd name="connsiteX17" fmla="*/ 14461958 w 16747958"/>
              <a:gd name="connsiteY17" fmla="*/ 2215336 h 2215336"/>
              <a:gd name="connsiteX18" fmla="*/ 14702590 w 16747958"/>
              <a:gd name="connsiteY18" fmla="*/ 2191273 h 2215336"/>
              <a:gd name="connsiteX19" fmla="*/ 14991347 w 16747958"/>
              <a:gd name="connsiteY19" fmla="*/ 2143147 h 2215336"/>
              <a:gd name="connsiteX20" fmla="*/ 15207916 w 16747958"/>
              <a:gd name="connsiteY20" fmla="*/ 2046894 h 2215336"/>
              <a:gd name="connsiteX21" fmla="*/ 15641053 w 16747958"/>
              <a:gd name="connsiteY21" fmla="*/ 1782199 h 2215336"/>
              <a:gd name="connsiteX22" fmla="*/ 15881684 w 16747958"/>
              <a:gd name="connsiteY22" fmla="*/ 1613757 h 2215336"/>
              <a:gd name="connsiteX23" fmla="*/ 16170442 w 16747958"/>
              <a:gd name="connsiteY23" fmla="*/ 1349062 h 2215336"/>
              <a:gd name="connsiteX24" fmla="*/ 16483263 w 16747958"/>
              <a:gd name="connsiteY24" fmla="*/ 964052 h 2215336"/>
              <a:gd name="connsiteX25" fmla="*/ 16627642 w 16747958"/>
              <a:gd name="connsiteY25" fmla="*/ 747484 h 2215336"/>
              <a:gd name="connsiteX26" fmla="*/ 16747958 w 16747958"/>
              <a:gd name="connsiteY26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306926 w 16747958"/>
              <a:gd name="connsiteY15" fmla="*/ 2095020 h 2215336"/>
              <a:gd name="connsiteX16" fmla="*/ 13980695 w 16747958"/>
              <a:gd name="connsiteY16" fmla="*/ 2191273 h 2215336"/>
              <a:gd name="connsiteX17" fmla="*/ 14461958 w 16747958"/>
              <a:gd name="connsiteY17" fmla="*/ 2215336 h 2215336"/>
              <a:gd name="connsiteX18" fmla="*/ 14702590 w 16747958"/>
              <a:gd name="connsiteY18" fmla="*/ 2191273 h 2215336"/>
              <a:gd name="connsiteX19" fmla="*/ 14991347 w 16747958"/>
              <a:gd name="connsiteY19" fmla="*/ 2143147 h 2215336"/>
              <a:gd name="connsiteX20" fmla="*/ 15207916 w 16747958"/>
              <a:gd name="connsiteY20" fmla="*/ 2046894 h 2215336"/>
              <a:gd name="connsiteX21" fmla="*/ 15641053 w 16747958"/>
              <a:gd name="connsiteY21" fmla="*/ 1782199 h 2215336"/>
              <a:gd name="connsiteX22" fmla="*/ 16170442 w 16747958"/>
              <a:gd name="connsiteY22" fmla="*/ 1349062 h 2215336"/>
              <a:gd name="connsiteX23" fmla="*/ 16483263 w 16747958"/>
              <a:gd name="connsiteY23" fmla="*/ 964052 h 2215336"/>
              <a:gd name="connsiteX24" fmla="*/ 16627642 w 16747958"/>
              <a:gd name="connsiteY24" fmla="*/ 747484 h 2215336"/>
              <a:gd name="connsiteX25" fmla="*/ 16747958 w 16747958"/>
              <a:gd name="connsiteY25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306926 w 16747958"/>
              <a:gd name="connsiteY15" fmla="*/ 2095020 h 2215336"/>
              <a:gd name="connsiteX16" fmla="*/ 13980695 w 16747958"/>
              <a:gd name="connsiteY16" fmla="*/ 2191273 h 2215336"/>
              <a:gd name="connsiteX17" fmla="*/ 14461958 w 16747958"/>
              <a:gd name="connsiteY17" fmla="*/ 2215336 h 2215336"/>
              <a:gd name="connsiteX18" fmla="*/ 14991347 w 16747958"/>
              <a:gd name="connsiteY18" fmla="*/ 2143147 h 2215336"/>
              <a:gd name="connsiteX19" fmla="*/ 15207916 w 16747958"/>
              <a:gd name="connsiteY19" fmla="*/ 2046894 h 2215336"/>
              <a:gd name="connsiteX20" fmla="*/ 15641053 w 16747958"/>
              <a:gd name="connsiteY20" fmla="*/ 1782199 h 2215336"/>
              <a:gd name="connsiteX21" fmla="*/ 16170442 w 16747958"/>
              <a:gd name="connsiteY21" fmla="*/ 1349062 h 2215336"/>
              <a:gd name="connsiteX22" fmla="*/ 16483263 w 16747958"/>
              <a:gd name="connsiteY22" fmla="*/ 964052 h 2215336"/>
              <a:gd name="connsiteX23" fmla="*/ 16627642 w 16747958"/>
              <a:gd name="connsiteY23" fmla="*/ 747484 h 2215336"/>
              <a:gd name="connsiteX24" fmla="*/ 16747958 w 16747958"/>
              <a:gd name="connsiteY24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306926 w 16747958"/>
              <a:gd name="connsiteY15" fmla="*/ 2095020 h 2215336"/>
              <a:gd name="connsiteX16" fmla="*/ 13980695 w 16747958"/>
              <a:gd name="connsiteY16" fmla="*/ 2191273 h 2215336"/>
              <a:gd name="connsiteX17" fmla="*/ 14461958 w 16747958"/>
              <a:gd name="connsiteY17" fmla="*/ 2215336 h 2215336"/>
              <a:gd name="connsiteX18" fmla="*/ 14991347 w 16747958"/>
              <a:gd name="connsiteY18" fmla="*/ 2143147 h 2215336"/>
              <a:gd name="connsiteX19" fmla="*/ 15641053 w 16747958"/>
              <a:gd name="connsiteY19" fmla="*/ 1782199 h 2215336"/>
              <a:gd name="connsiteX20" fmla="*/ 16170442 w 16747958"/>
              <a:gd name="connsiteY20" fmla="*/ 1349062 h 2215336"/>
              <a:gd name="connsiteX21" fmla="*/ 16483263 w 16747958"/>
              <a:gd name="connsiteY21" fmla="*/ 964052 h 2215336"/>
              <a:gd name="connsiteX22" fmla="*/ 16627642 w 16747958"/>
              <a:gd name="connsiteY22" fmla="*/ 747484 h 2215336"/>
              <a:gd name="connsiteX23" fmla="*/ 16747958 w 16747958"/>
              <a:gd name="connsiteY23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3306926 w 16747958"/>
              <a:gd name="connsiteY15" fmla="*/ 2095020 h 2215336"/>
              <a:gd name="connsiteX16" fmla="*/ 14461958 w 16747958"/>
              <a:gd name="connsiteY16" fmla="*/ 2215336 h 2215336"/>
              <a:gd name="connsiteX17" fmla="*/ 14991347 w 16747958"/>
              <a:gd name="connsiteY17" fmla="*/ 2143147 h 2215336"/>
              <a:gd name="connsiteX18" fmla="*/ 15641053 w 16747958"/>
              <a:gd name="connsiteY18" fmla="*/ 1782199 h 2215336"/>
              <a:gd name="connsiteX19" fmla="*/ 16170442 w 16747958"/>
              <a:gd name="connsiteY19" fmla="*/ 1349062 h 2215336"/>
              <a:gd name="connsiteX20" fmla="*/ 16483263 w 16747958"/>
              <a:gd name="connsiteY20" fmla="*/ 964052 h 2215336"/>
              <a:gd name="connsiteX21" fmla="*/ 16627642 w 16747958"/>
              <a:gd name="connsiteY21" fmla="*/ 747484 h 2215336"/>
              <a:gd name="connsiteX22" fmla="*/ 16747958 w 16747958"/>
              <a:gd name="connsiteY22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4461958 w 16747958"/>
              <a:gd name="connsiteY15" fmla="*/ 2215336 h 2215336"/>
              <a:gd name="connsiteX16" fmla="*/ 14991347 w 16747958"/>
              <a:gd name="connsiteY16" fmla="*/ 2143147 h 2215336"/>
              <a:gd name="connsiteX17" fmla="*/ 15641053 w 16747958"/>
              <a:gd name="connsiteY17" fmla="*/ 1782199 h 2215336"/>
              <a:gd name="connsiteX18" fmla="*/ 16170442 w 16747958"/>
              <a:gd name="connsiteY18" fmla="*/ 1349062 h 2215336"/>
              <a:gd name="connsiteX19" fmla="*/ 16483263 w 16747958"/>
              <a:gd name="connsiteY19" fmla="*/ 964052 h 2215336"/>
              <a:gd name="connsiteX20" fmla="*/ 16627642 w 16747958"/>
              <a:gd name="connsiteY20" fmla="*/ 747484 h 2215336"/>
              <a:gd name="connsiteX21" fmla="*/ 16747958 w 16747958"/>
              <a:gd name="connsiteY21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8999621 w 16747958"/>
              <a:gd name="connsiteY9" fmla="*/ 771547 h 2215336"/>
              <a:gd name="connsiteX10" fmla="*/ 9288379 w 16747958"/>
              <a:gd name="connsiteY10" fmla="*/ 867799 h 2215336"/>
              <a:gd name="connsiteX11" fmla="*/ 9938084 w 16747958"/>
              <a:gd name="connsiteY11" fmla="*/ 1156557 h 2215336"/>
              <a:gd name="connsiteX12" fmla="*/ 10539663 w 16747958"/>
              <a:gd name="connsiteY12" fmla="*/ 1397189 h 2215336"/>
              <a:gd name="connsiteX13" fmla="*/ 11165305 w 16747958"/>
              <a:gd name="connsiteY13" fmla="*/ 1613757 h 2215336"/>
              <a:gd name="connsiteX14" fmla="*/ 12729411 w 16747958"/>
              <a:gd name="connsiteY14" fmla="*/ 1998768 h 2215336"/>
              <a:gd name="connsiteX15" fmla="*/ 14461958 w 16747958"/>
              <a:gd name="connsiteY15" fmla="*/ 2215336 h 2215336"/>
              <a:gd name="connsiteX16" fmla="*/ 14991347 w 16747958"/>
              <a:gd name="connsiteY16" fmla="*/ 2143147 h 2215336"/>
              <a:gd name="connsiteX17" fmla="*/ 15641053 w 16747958"/>
              <a:gd name="connsiteY17" fmla="*/ 1782199 h 2215336"/>
              <a:gd name="connsiteX18" fmla="*/ 16170442 w 16747958"/>
              <a:gd name="connsiteY18" fmla="*/ 1349062 h 2215336"/>
              <a:gd name="connsiteX19" fmla="*/ 16483263 w 16747958"/>
              <a:gd name="connsiteY19" fmla="*/ 964052 h 2215336"/>
              <a:gd name="connsiteX20" fmla="*/ 16747958 w 16747958"/>
              <a:gd name="connsiteY20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9288379 w 16747958"/>
              <a:gd name="connsiteY9" fmla="*/ 867799 h 2215336"/>
              <a:gd name="connsiteX10" fmla="*/ 9938084 w 16747958"/>
              <a:gd name="connsiteY10" fmla="*/ 1156557 h 2215336"/>
              <a:gd name="connsiteX11" fmla="*/ 10539663 w 16747958"/>
              <a:gd name="connsiteY11" fmla="*/ 1397189 h 2215336"/>
              <a:gd name="connsiteX12" fmla="*/ 11165305 w 16747958"/>
              <a:gd name="connsiteY12" fmla="*/ 1613757 h 2215336"/>
              <a:gd name="connsiteX13" fmla="*/ 12729411 w 16747958"/>
              <a:gd name="connsiteY13" fmla="*/ 1998768 h 2215336"/>
              <a:gd name="connsiteX14" fmla="*/ 14461958 w 16747958"/>
              <a:gd name="connsiteY14" fmla="*/ 2215336 h 2215336"/>
              <a:gd name="connsiteX15" fmla="*/ 14991347 w 16747958"/>
              <a:gd name="connsiteY15" fmla="*/ 2143147 h 2215336"/>
              <a:gd name="connsiteX16" fmla="*/ 15641053 w 16747958"/>
              <a:gd name="connsiteY16" fmla="*/ 1782199 h 2215336"/>
              <a:gd name="connsiteX17" fmla="*/ 16170442 w 16747958"/>
              <a:gd name="connsiteY17" fmla="*/ 1349062 h 2215336"/>
              <a:gd name="connsiteX18" fmla="*/ 16483263 w 16747958"/>
              <a:gd name="connsiteY18" fmla="*/ 964052 h 2215336"/>
              <a:gd name="connsiteX19" fmla="*/ 16747958 w 16747958"/>
              <a:gd name="connsiteY19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061158 w 16747958"/>
              <a:gd name="connsiteY7" fmla="*/ 434662 h 2215336"/>
              <a:gd name="connsiteX8" fmla="*/ 8614611 w 16747958"/>
              <a:gd name="connsiteY8" fmla="*/ 627168 h 2215336"/>
              <a:gd name="connsiteX9" fmla="*/ 9938084 w 16747958"/>
              <a:gd name="connsiteY9" fmla="*/ 1156557 h 2215336"/>
              <a:gd name="connsiteX10" fmla="*/ 10539663 w 16747958"/>
              <a:gd name="connsiteY10" fmla="*/ 1397189 h 2215336"/>
              <a:gd name="connsiteX11" fmla="*/ 11165305 w 16747958"/>
              <a:gd name="connsiteY11" fmla="*/ 1613757 h 2215336"/>
              <a:gd name="connsiteX12" fmla="*/ 12729411 w 16747958"/>
              <a:gd name="connsiteY12" fmla="*/ 1998768 h 2215336"/>
              <a:gd name="connsiteX13" fmla="*/ 14461958 w 16747958"/>
              <a:gd name="connsiteY13" fmla="*/ 2215336 h 2215336"/>
              <a:gd name="connsiteX14" fmla="*/ 14991347 w 16747958"/>
              <a:gd name="connsiteY14" fmla="*/ 2143147 h 2215336"/>
              <a:gd name="connsiteX15" fmla="*/ 15641053 w 16747958"/>
              <a:gd name="connsiteY15" fmla="*/ 1782199 h 2215336"/>
              <a:gd name="connsiteX16" fmla="*/ 16170442 w 16747958"/>
              <a:gd name="connsiteY16" fmla="*/ 1349062 h 2215336"/>
              <a:gd name="connsiteX17" fmla="*/ 16483263 w 16747958"/>
              <a:gd name="connsiteY17" fmla="*/ 964052 h 2215336"/>
              <a:gd name="connsiteX18" fmla="*/ 16747958 w 16747958"/>
              <a:gd name="connsiteY18" fmla="*/ 506852 h 2215336"/>
              <a:gd name="connsiteX0" fmla="*/ 0 w 16747958"/>
              <a:gd name="connsiteY0" fmla="*/ 1517505 h 2215336"/>
              <a:gd name="connsiteX1" fmla="*/ 433137 w 16747958"/>
              <a:gd name="connsiteY1" fmla="*/ 988115 h 2215336"/>
              <a:gd name="connsiteX2" fmla="*/ 1179095 w 16747958"/>
              <a:gd name="connsiteY2" fmla="*/ 506852 h 2215336"/>
              <a:gd name="connsiteX3" fmla="*/ 2093495 w 16747958"/>
              <a:gd name="connsiteY3" fmla="*/ 242157 h 2215336"/>
              <a:gd name="connsiteX4" fmla="*/ 3537284 w 16747958"/>
              <a:gd name="connsiteY4" fmla="*/ 25589 h 2215336"/>
              <a:gd name="connsiteX5" fmla="*/ 5895474 w 16747958"/>
              <a:gd name="connsiteY5" fmla="*/ 25589 h 2215336"/>
              <a:gd name="connsiteX6" fmla="*/ 7146758 w 16747958"/>
              <a:gd name="connsiteY6" fmla="*/ 218094 h 2215336"/>
              <a:gd name="connsiteX7" fmla="*/ 8614611 w 16747958"/>
              <a:gd name="connsiteY7" fmla="*/ 627168 h 2215336"/>
              <a:gd name="connsiteX8" fmla="*/ 9938084 w 16747958"/>
              <a:gd name="connsiteY8" fmla="*/ 1156557 h 2215336"/>
              <a:gd name="connsiteX9" fmla="*/ 10539663 w 16747958"/>
              <a:gd name="connsiteY9" fmla="*/ 1397189 h 2215336"/>
              <a:gd name="connsiteX10" fmla="*/ 11165305 w 16747958"/>
              <a:gd name="connsiteY10" fmla="*/ 1613757 h 2215336"/>
              <a:gd name="connsiteX11" fmla="*/ 12729411 w 16747958"/>
              <a:gd name="connsiteY11" fmla="*/ 1998768 h 2215336"/>
              <a:gd name="connsiteX12" fmla="*/ 14461958 w 16747958"/>
              <a:gd name="connsiteY12" fmla="*/ 2215336 h 2215336"/>
              <a:gd name="connsiteX13" fmla="*/ 14991347 w 16747958"/>
              <a:gd name="connsiteY13" fmla="*/ 2143147 h 2215336"/>
              <a:gd name="connsiteX14" fmla="*/ 15641053 w 16747958"/>
              <a:gd name="connsiteY14" fmla="*/ 1782199 h 2215336"/>
              <a:gd name="connsiteX15" fmla="*/ 16170442 w 16747958"/>
              <a:gd name="connsiteY15" fmla="*/ 1349062 h 2215336"/>
              <a:gd name="connsiteX16" fmla="*/ 16483263 w 16747958"/>
              <a:gd name="connsiteY16" fmla="*/ 964052 h 2215336"/>
              <a:gd name="connsiteX17" fmla="*/ 16747958 w 16747958"/>
              <a:gd name="connsiteY17" fmla="*/ 506852 h 2215336"/>
              <a:gd name="connsiteX0" fmla="*/ 0 w 16747958"/>
              <a:gd name="connsiteY0" fmla="*/ 1517505 h 2215336"/>
              <a:gd name="connsiteX1" fmla="*/ 1179095 w 16747958"/>
              <a:gd name="connsiteY1" fmla="*/ 506852 h 2215336"/>
              <a:gd name="connsiteX2" fmla="*/ 2093495 w 16747958"/>
              <a:gd name="connsiteY2" fmla="*/ 242157 h 2215336"/>
              <a:gd name="connsiteX3" fmla="*/ 3537284 w 16747958"/>
              <a:gd name="connsiteY3" fmla="*/ 25589 h 2215336"/>
              <a:gd name="connsiteX4" fmla="*/ 5895474 w 16747958"/>
              <a:gd name="connsiteY4" fmla="*/ 25589 h 2215336"/>
              <a:gd name="connsiteX5" fmla="*/ 7146758 w 16747958"/>
              <a:gd name="connsiteY5" fmla="*/ 218094 h 2215336"/>
              <a:gd name="connsiteX6" fmla="*/ 8614611 w 16747958"/>
              <a:gd name="connsiteY6" fmla="*/ 627168 h 2215336"/>
              <a:gd name="connsiteX7" fmla="*/ 9938084 w 16747958"/>
              <a:gd name="connsiteY7" fmla="*/ 1156557 h 2215336"/>
              <a:gd name="connsiteX8" fmla="*/ 10539663 w 16747958"/>
              <a:gd name="connsiteY8" fmla="*/ 1397189 h 2215336"/>
              <a:gd name="connsiteX9" fmla="*/ 11165305 w 16747958"/>
              <a:gd name="connsiteY9" fmla="*/ 1613757 h 2215336"/>
              <a:gd name="connsiteX10" fmla="*/ 12729411 w 16747958"/>
              <a:gd name="connsiteY10" fmla="*/ 1998768 h 2215336"/>
              <a:gd name="connsiteX11" fmla="*/ 14461958 w 16747958"/>
              <a:gd name="connsiteY11" fmla="*/ 2215336 h 2215336"/>
              <a:gd name="connsiteX12" fmla="*/ 14991347 w 16747958"/>
              <a:gd name="connsiteY12" fmla="*/ 2143147 h 2215336"/>
              <a:gd name="connsiteX13" fmla="*/ 15641053 w 16747958"/>
              <a:gd name="connsiteY13" fmla="*/ 1782199 h 2215336"/>
              <a:gd name="connsiteX14" fmla="*/ 16170442 w 16747958"/>
              <a:gd name="connsiteY14" fmla="*/ 1349062 h 2215336"/>
              <a:gd name="connsiteX15" fmla="*/ 16483263 w 16747958"/>
              <a:gd name="connsiteY15" fmla="*/ 964052 h 2215336"/>
              <a:gd name="connsiteX16" fmla="*/ 16747958 w 16747958"/>
              <a:gd name="connsiteY16" fmla="*/ 506852 h 2215336"/>
              <a:gd name="connsiteX0" fmla="*/ 0 w 16747958"/>
              <a:gd name="connsiteY0" fmla="*/ 1492038 h 2189869"/>
              <a:gd name="connsiteX1" fmla="*/ 1179095 w 16747958"/>
              <a:gd name="connsiteY1" fmla="*/ 481385 h 2189869"/>
              <a:gd name="connsiteX2" fmla="*/ 2093495 w 16747958"/>
              <a:gd name="connsiteY2" fmla="*/ 216690 h 2189869"/>
              <a:gd name="connsiteX3" fmla="*/ 5895474 w 16747958"/>
              <a:gd name="connsiteY3" fmla="*/ 122 h 2189869"/>
              <a:gd name="connsiteX4" fmla="*/ 7146758 w 16747958"/>
              <a:gd name="connsiteY4" fmla="*/ 192627 h 2189869"/>
              <a:gd name="connsiteX5" fmla="*/ 8614611 w 16747958"/>
              <a:gd name="connsiteY5" fmla="*/ 601701 h 2189869"/>
              <a:gd name="connsiteX6" fmla="*/ 9938084 w 16747958"/>
              <a:gd name="connsiteY6" fmla="*/ 1131090 h 2189869"/>
              <a:gd name="connsiteX7" fmla="*/ 10539663 w 16747958"/>
              <a:gd name="connsiteY7" fmla="*/ 1371722 h 2189869"/>
              <a:gd name="connsiteX8" fmla="*/ 11165305 w 16747958"/>
              <a:gd name="connsiteY8" fmla="*/ 1588290 h 2189869"/>
              <a:gd name="connsiteX9" fmla="*/ 12729411 w 16747958"/>
              <a:gd name="connsiteY9" fmla="*/ 1973301 h 2189869"/>
              <a:gd name="connsiteX10" fmla="*/ 14461958 w 16747958"/>
              <a:gd name="connsiteY10" fmla="*/ 2189869 h 2189869"/>
              <a:gd name="connsiteX11" fmla="*/ 14991347 w 16747958"/>
              <a:gd name="connsiteY11" fmla="*/ 2117680 h 2189869"/>
              <a:gd name="connsiteX12" fmla="*/ 15641053 w 16747958"/>
              <a:gd name="connsiteY12" fmla="*/ 1756732 h 2189869"/>
              <a:gd name="connsiteX13" fmla="*/ 16170442 w 16747958"/>
              <a:gd name="connsiteY13" fmla="*/ 1323595 h 2189869"/>
              <a:gd name="connsiteX14" fmla="*/ 16483263 w 16747958"/>
              <a:gd name="connsiteY14" fmla="*/ 938585 h 2189869"/>
              <a:gd name="connsiteX15" fmla="*/ 16747958 w 16747958"/>
              <a:gd name="connsiteY15" fmla="*/ 481385 h 2189869"/>
              <a:gd name="connsiteX0" fmla="*/ 0 w 16747958"/>
              <a:gd name="connsiteY0" fmla="*/ 1492038 h 2189869"/>
              <a:gd name="connsiteX1" fmla="*/ 1179095 w 16747958"/>
              <a:gd name="connsiteY1" fmla="*/ 481385 h 2189869"/>
              <a:gd name="connsiteX2" fmla="*/ 2093495 w 16747958"/>
              <a:gd name="connsiteY2" fmla="*/ 216690 h 2189869"/>
              <a:gd name="connsiteX3" fmla="*/ 5895474 w 16747958"/>
              <a:gd name="connsiteY3" fmla="*/ 122 h 2189869"/>
              <a:gd name="connsiteX4" fmla="*/ 7146758 w 16747958"/>
              <a:gd name="connsiteY4" fmla="*/ 192627 h 2189869"/>
              <a:gd name="connsiteX5" fmla="*/ 8614611 w 16747958"/>
              <a:gd name="connsiteY5" fmla="*/ 601701 h 2189869"/>
              <a:gd name="connsiteX6" fmla="*/ 9938084 w 16747958"/>
              <a:gd name="connsiteY6" fmla="*/ 1131090 h 2189869"/>
              <a:gd name="connsiteX7" fmla="*/ 11165305 w 16747958"/>
              <a:gd name="connsiteY7" fmla="*/ 1588290 h 2189869"/>
              <a:gd name="connsiteX8" fmla="*/ 12729411 w 16747958"/>
              <a:gd name="connsiteY8" fmla="*/ 1973301 h 2189869"/>
              <a:gd name="connsiteX9" fmla="*/ 14461958 w 16747958"/>
              <a:gd name="connsiteY9" fmla="*/ 2189869 h 2189869"/>
              <a:gd name="connsiteX10" fmla="*/ 14991347 w 16747958"/>
              <a:gd name="connsiteY10" fmla="*/ 2117680 h 2189869"/>
              <a:gd name="connsiteX11" fmla="*/ 15641053 w 16747958"/>
              <a:gd name="connsiteY11" fmla="*/ 1756732 h 2189869"/>
              <a:gd name="connsiteX12" fmla="*/ 16170442 w 16747958"/>
              <a:gd name="connsiteY12" fmla="*/ 1323595 h 2189869"/>
              <a:gd name="connsiteX13" fmla="*/ 16483263 w 16747958"/>
              <a:gd name="connsiteY13" fmla="*/ 938585 h 2189869"/>
              <a:gd name="connsiteX14" fmla="*/ 16747958 w 16747958"/>
              <a:gd name="connsiteY14" fmla="*/ 481385 h 2189869"/>
              <a:gd name="connsiteX0" fmla="*/ 0 w 16747958"/>
              <a:gd name="connsiteY0" fmla="*/ 1492038 h 2189869"/>
              <a:gd name="connsiteX1" fmla="*/ 1179095 w 16747958"/>
              <a:gd name="connsiteY1" fmla="*/ 481385 h 2189869"/>
              <a:gd name="connsiteX2" fmla="*/ 2093495 w 16747958"/>
              <a:gd name="connsiteY2" fmla="*/ 216690 h 2189869"/>
              <a:gd name="connsiteX3" fmla="*/ 5895474 w 16747958"/>
              <a:gd name="connsiteY3" fmla="*/ 122 h 2189869"/>
              <a:gd name="connsiteX4" fmla="*/ 7146758 w 16747958"/>
              <a:gd name="connsiteY4" fmla="*/ 192627 h 2189869"/>
              <a:gd name="connsiteX5" fmla="*/ 8614611 w 16747958"/>
              <a:gd name="connsiteY5" fmla="*/ 601701 h 2189869"/>
              <a:gd name="connsiteX6" fmla="*/ 9938084 w 16747958"/>
              <a:gd name="connsiteY6" fmla="*/ 1131090 h 2189869"/>
              <a:gd name="connsiteX7" fmla="*/ 11165305 w 16747958"/>
              <a:gd name="connsiteY7" fmla="*/ 1588290 h 2189869"/>
              <a:gd name="connsiteX8" fmla="*/ 12729411 w 16747958"/>
              <a:gd name="connsiteY8" fmla="*/ 1973301 h 2189869"/>
              <a:gd name="connsiteX9" fmla="*/ 14461958 w 16747958"/>
              <a:gd name="connsiteY9" fmla="*/ 2189869 h 2189869"/>
              <a:gd name="connsiteX10" fmla="*/ 14991347 w 16747958"/>
              <a:gd name="connsiteY10" fmla="*/ 2117680 h 2189869"/>
              <a:gd name="connsiteX11" fmla="*/ 15641053 w 16747958"/>
              <a:gd name="connsiteY11" fmla="*/ 1756732 h 2189869"/>
              <a:gd name="connsiteX12" fmla="*/ 16483263 w 16747958"/>
              <a:gd name="connsiteY12" fmla="*/ 938585 h 2189869"/>
              <a:gd name="connsiteX13" fmla="*/ 16747958 w 16747958"/>
              <a:gd name="connsiteY13" fmla="*/ 481385 h 2189869"/>
              <a:gd name="connsiteX0" fmla="*/ 0 w 16747958"/>
              <a:gd name="connsiteY0" fmla="*/ 1492038 h 2189869"/>
              <a:gd name="connsiteX1" fmla="*/ 1179095 w 16747958"/>
              <a:gd name="connsiteY1" fmla="*/ 481385 h 2189869"/>
              <a:gd name="connsiteX2" fmla="*/ 2093495 w 16747958"/>
              <a:gd name="connsiteY2" fmla="*/ 216690 h 2189869"/>
              <a:gd name="connsiteX3" fmla="*/ 5895474 w 16747958"/>
              <a:gd name="connsiteY3" fmla="*/ 122 h 2189869"/>
              <a:gd name="connsiteX4" fmla="*/ 7146758 w 16747958"/>
              <a:gd name="connsiteY4" fmla="*/ 192627 h 2189869"/>
              <a:gd name="connsiteX5" fmla="*/ 8614611 w 16747958"/>
              <a:gd name="connsiteY5" fmla="*/ 601701 h 2189869"/>
              <a:gd name="connsiteX6" fmla="*/ 9938084 w 16747958"/>
              <a:gd name="connsiteY6" fmla="*/ 1131090 h 2189869"/>
              <a:gd name="connsiteX7" fmla="*/ 11165305 w 16747958"/>
              <a:gd name="connsiteY7" fmla="*/ 1588290 h 2189869"/>
              <a:gd name="connsiteX8" fmla="*/ 12729411 w 16747958"/>
              <a:gd name="connsiteY8" fmla="*/ 1973301 h 2189869"/>
              <a:gd name="connsiteX9" fmla="*/ 14461958 w 16747958"/>
              <a:gd name="connsiteY9" fmla="*/ 2189869 h 2189869"/>
              <a:gd name="connsiteX10" fmla="*/ 15641053 w 16747958"/>
              <a:gd name="connsiteY10" fmla="*/ 1756732 h 2189869"/>
              <a:gd name="connsiteX11" fmla="*/ 16483263 w 16747958"/>
              <a:gd name="connsiteY11" fmla="*/ 938585 h 2189869"/>
              <a:gd name="connsiteX12" fmla="*/ 16747958 w 16747958"/>
              <a:gd name="connsiteY12" fmla="*/ 481385 h 2189869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492038 h 2226990"/>
              <a:gd name="connsiteX1" fmla="*/ 1179095 w 16747958"/>
              <a:gd name="connsiteY1" fmla="*/ 481385 h 2226990"/>
              <a:gd name="connsiteX2" fmla="*/ 2093495 w 16747958"/>
              <a:gd name="connsiteY2" fmla="*/ 216690 h 2226990"/>
              <a:gd name="connsiteX3" fmla="*/ 5895474 w 16747958"/>
              <a:gd name="connsiteY3" fmla="*/ 122 h 2226990"/>
              <a:gd name="connsiteX4" fmla="*/ 7146758 w 16747958"/>
              <a:gd name="connsiteY4" fmla="*/ 192627 h 2226990"/>
              <a:gd name="connsiteX5" fmla="*/ 8614611 w 16747958"/>
              <a:gd name="connsiteY5" fmla="*/ 601701 h 2226990"/>
              <a:gd name="connsiteX6" fmla="*/ 9938084 w 16747958"/>
              <a:gd name="connsiteY6" fmla="*/ 1131090 h 2226990"/>
              <a:gd name="connsiteX7" fmla="*/ 11165305 w 16747958"/>
              <a:gd name="connsiteY7" fmla="*/ 1588290 h 2226990"/>
              <a:gd name="connsiteX8" fmla="*/ 12729411 w 16747958"/>
              <a:gd name="connsiteY8" fmla="*/ 1973301 h 2226990"/>
              <a:gd name="connsiteX9" fmla="*/ 14461958 w 16747958"/>
              <a:gd name="connsiteY9" fmla="*/ 2189869 h 2226990"/>
              <a:gd name="connsiteX10" fmla="*/ 15641053 w 16747958"/>
              <a:gd name="connsiteY10" fmla="*/ 1756732 h 2226990"/>
              <a:gd name="connsiteX11" fmla="*/ 16483263 w 16747958"/>
              <a:gd name="connsiteY11" fmla="*/ 938585 h 2226990"/>
              <a:gd name="connsiteX12" fmla="*/ 16747958 w 16747958"/>
              <a:gd name="connsiteY12" fmla="*/ 481385 h 2226990"/>
              <a:gd name="connsiteX0" fmla="*/ 0 w 16747958"/>
              <a:gd name="connsiteY0" fmla="*/ 1504379 h 2239331"/>
              <a:gd name="connsiteX1" fmla="*/ 1179095 w 16747958"/>
              <a:gd name="connsiteY1" fmla="*/ 493726 h 2239331"/>
              <a:gd name="connsiteX2" fmla="*/ 2093495 w 16747958"/>
              <a:gd name="connsiteY2" fmla="*/ 229031 h 2239331"/>
              <a:gd name="connsiteX3" fmla="*/ 5895474 w 16747958"/>
              <a:gd name="connsiteY3" fmla="*/ 12463 h 2239331"/>
              <a:gd name="connsiteX4" fmla="*/ 8614611 w 16747958"/>
              <a:gd name="connsiteY4" fmla="*/ 614042 h 2239331"/>
              <a:gd name="connsiteX5" fmla="*/ 9938084 w 16747958"/>
              <a:gd name="connsiteY5" fmla="*/ 1143431 h 2239331"/>
              <a:gd name="connsiteX6" fmla="*/ 11165305 w 16747958"/>
              <a:gd name="connsiteY6" fmla="*/ 1600631 h 2239331"/>
              <a:gd name="connsiteX7" fmla="*/ 12729411 w 16747958"/>
              <a:gd name="connsiteY7" fmla="*/ 1985642 h 2239331"/>
              <a:gd name="connsiteX8" fmla="*/ 14461958 w 16747958"/>
              <a:gd name="connsiteY8" fmla="*/ 2202210 h 2239331"/>
              <a:gd name="connsiteX9" fmla="*/ 15641053 w 16747958"/>
              <a:gd name="connsiteY9" fmla="*/ 1769073 h 2239331"/>
              <a:gd name="connsiteX10" fmla="*/ 16483263 w 16747958"/>
              <a:gd name="connsiteY10" fmla="*/ 950926 h 2239331"/>
              <a:gd name="connsiteX11" fmla="*/ 16747958 w 16747958"/>
              <a:gd name="connsiteY11" fmla="*/ 493726 h 2239331"/>
              <a:gd name="connsiteX0" fmla="*/ 0 w 16747958"/>
              <a:gd name="connsiteY0" fmla="*/ 1504379 h 1991537"/>
              <a:gd name="connsiteX1" fmla="*/ 1179095 w 16747958"/>
              <a:gd name="connsiteY1" fmla="*/ 493726 h 1991537"/>
              <a:gd name="connsiteX2" fmla="*/ 2093495 w 16747958"/>
              <a:gd name="connsiteY2" fmla="*/ 229031 h 1991537"/>
              <a:gd name="connsiteX3" fmla="*/ 5895474 w 16747958"/>
              <a:gd name="connsiteY3" fmla="*/ 12463 h 1991537"/>
              <a:gd name="connsiteX4" fmla="*/ 8614611 w 16747958"/>
              <a:gd name="connsiteY4" fmla="*/ 614042 h 1991537"/>
              <a:gd name="connsiteX5" fmla="*/ 9938084 w 16747958"/>
              <a:gd name="connsiteY5" fmla="*/ 1143431 h 1991537"/>
              <a:gd name="connsiteX6" fmla="*/ 11165305 w 16747958"/>
              <a:gd name="connsiteY6" fmla="*/ 1600631 h 1991537"/>
              <a:gd name="connsiteX7" fmla="*/ 12729411 w 16747958"/>
              <a:gd name="connsiteY7" fmla="*/ 1985642 h 1991537"/>
              <a:gd name="connsiteX8" fmla="*/ 15641053 w 16747958"/>
              <a:gd name="connsiteY8" fmla="*/ 1769073 h 1991537"/>
              <a:gd name="connsiteX9" fmla="*/ 16483263 w 16747958"/>
              <a:gd name="connsiteY9" fmla="*/ 950926 h 1991537"/>
              <a:gd name="connsiteX10" fmla="*/ 16747958 w 16747958"/>
              <a:gd name="connsiteY10" fmla="*/ 493726 h 1991537"/>
              <a:gd name="connsiteX0" fmla="*/ 0 w 16747958"/>
              <a:gd name="connsiteY0" fmla="*/ 1504379 h 2020274"/>
              <a:gd name="connsiteX1" fmla="*/ 1179095 w 16747958"/>
              <a:gd name="connsiteY1" fmla="*/ 493726 h 2020274"/>
              <a:gd name="connsiteX2" fmla="*/ 2093495 w 16747958"/>
              <a:gd name="connsiteY2" fmla="*/ 229031 h 2020274"/>
              <a:gd name="connsiteX3" fmla="*/ 5895474 w 16747958"/>
              <a:gd name="connsiteY3" fmla="*/ 12463 h 2020274"/>
              <a:gd name="connsiteX4" fmla="*/ 8614611 w 16747958"/>
              <a:gd name="connsiteY4" fmla="*/ 614042 h 2020274"/>
              <a:gd name="connsiteX5" fmla="*/ 9938084 w 16747958"/>
              <a:gd name="connsiteY5" fmla="*/ 1143431 h 2020274"/>
              <a:gd name="connsiteX6" fmla="*/ 12729411 w 16747958"/>
              <a:gd name="connsiteY6" fmla="*/ 1985642 h 2020274"/>
              <a:gd name="connsiteX7" fmla="*/ 15641053 w 16747958"/>
              <a:gd name="connsiteY7" fmla="*/ 1769073 h 2020274"/>
              <a:gd name="connsiteX8" fmla="*/ 16483263 w 16747958"/>
              <a:gd name="connsiteY8" fmla="*/ 950926 h 2020274"/>
              <a:gd name="connsiteX9" fmla="*/ 16747958 w 16747958"/>
              <a:gd name="connsiteY9" fmla="*/ 493726 h 2020274"/>
              <a:gd name="connsiteX0" fmla="*/ 0 w 16747958"/>
              <a:gd name="connsiteY0" fmla="*/ 1504379 h 2031854"/>
              <a:gd name="connsiteX1" fmla="*/ 1179095 w 16747958"/>
              <a:gd name="connsiteY1" fmla="*/ 493726 h 2031854"/>
              <a:gd name="connsiteX2" fmla="*/ 2093495 w 16747958"/>
              <a:gd name="connsiteY2" fmla="*/ 229031 h 2031854"/>
              <a:gd name="connsiteX3" fmla="*/ 5895474 w 16747958"/>
              <a:gd name="connsiteY3" fmla="*/ 12463 h 2031854"/>
              <a:gd name="connsiteX4" fmla="*/ 8614611 w 16747958"/>
              <a:gd name="connsiteY4" fmla="*/ 614042 h 2031854"/>
              <a:gd name="connsiteX5" fmla="*/ 9938084 w 16747958"/>
              <a:gd name="connsiteY5" fmla="*/ 1143431 h 2031854"/>
              <a:gd name="connsiteX6" fmla="*/ 12729411 w 16747958"/>
              <a:gd name="connsiteY6" fmla="*/ 1985642 h 2031854"/>
              <a:gd name="connsiteX7" fmla="*/ 15641053 w 16747958"/>
              <a:gd name="connsiteY7" fmla="*/ 1769073 h 2031854"/>
              <a:gd name="connsiteX8" fmla="*/ 16747958 w 16747958"/>
              <a:gd name="connsiteY8" fmla="*/ 493726 h 2031854"/>
              <a:gd name="connsiteX0" fmla="*/ 0 w 16747958"/>
              <a:gd name="connsiteY0" fmla="*/ 1520541 h 2048016"/>
              <a:gd name="connsiteX1" fmla="*/ 2093495 w 16747958"/>
              <a:gd name="connsiteY1" fmla="*/ 245193 h 2048016"/>
              <a:gd name="connsiteX2" fmla="*/ 5895474 w 16747958"/>
              <a:gd name="connsiteY2" fmla="*/ 28625 h 2048016"/>
              <a:gd name="connsiteX3" fmla="*/ 8614611 w 16747958"/>
              <a:gd name="connsiteY3" fmla="*/ 630204 h 2048016"/>
              <a:gd name="connsiteX4" fmla="*/ 9938084 w 16747958"/>
              <a:gd name="connsiteY4" fmla="*/ 1159593 h 2048016"/>
              <a:gd name="connsiteX5" fmla="*/ 12729411 w 16747958"/>
              <a:gd name="connsiteY5" fmla="*/ 2001804 h 2048016"/>
              <a:gd name="connsiteX6" fmla="*/ 15641053 w 16747958"/>
              <a:gd name="connsiteY6" fmla="*/ 1785235 h 2048016"/>
              <a:gd name="connsiteX7" fmla="*/ 16747958 w 16747958"/>
              <a:gd name="connsiteY7" fmla="*/ 509888 h 2048016"/>
              <a:gd name="connsiteX0" fmla="*/ 0 w 17268220"/>
              <a:gd name="connsiteY0" fmla="*/ 3898403 h 3898403"/>
              <a:gd name="connsiteX1" fmla="*/ 2613757 w 17268220"/>
              <a:gd name="connsiteY1" fmla="*/ 368586 h 3898403"/>
              <a:gd name="connsiteX2" fmla="*/ 6415736 w 17268220"/>
              <a:gd name="connsiteY2" fmla="*/ 152018 h 3898403"/>
              <a:gd name="connsiteX3" fmla="*/ 9134873 w 17268220"/>
              <a:gd name="connsiteY3" fmla="*/ 753597 h 3898403"/>
              <a:gd name="connsiteX4" fmla="*/ 10458346 w 17268220"/>
              <a:gd name="connsiteY4" fmla="*/ 1282986 h 3898403"/>
              <a:gd name="connsiteX5" fmla="*/ 13249673 w 17268220"/>
              <a:gd name="connsiteY5" fmla="*/ 2125197 h 3898403"/>
              <a:gd name="connsiteX6" fmla="*/ 16161315 w 17268220"/>
              <a:gd name="connsiteY6" fmla="*/ 1908628 h 3898403"/>
              <a:gd name="connsiteX7" fmla="*/ 17268220 w 17268220"/>
              <a:gd name="connsiteY7" fmla="*/ 633281 h 3898403"/>
              <a:gd name="connsiteX0" fmla="*/ 0 w 17268220"/>
              <a:gd name="connsiteY0" fmla="*/ 3535937 h 3535937"/>
              <a:gd name="connsiteX1" fmla="*/ 2613757 w 17268220"/>
              <a:gd name="connsiteY1" fmla="*/ 6120 h 3535937"/>
              <a:gd name="connsiteX2" fmla="*/ 5454040 w 17268220"/>
              <a:gd name="connsiteY2" fmla="*/ 2627345 h 3535937"/>
              <a:gd name="connsiteX3" fmla="*/ 9134873 w 17268220"/>
              <a:gd name="connsiteY3" fmla="*/ 391131 h 3535937"/>
              <a:gd name="connsiteX4" fmla="*/ 10458346 w 17268220"/>
              <a:gd name="connsiteY4" fmla="*/ 920520 h 3535937"/>
              <a:gd name="connsiteX5" fmla="*/ 13249673 w 17268220"/>
              <a:gd name="connsiteY5" fmla="*/ 1762731 h 3535937"/>
              <a:gd name="connsiteX6" fmla="*/ 16161315 w 17268220"/>
              <a:gd name="connsiteY6" fmla="*/ 1546162 h 3535937"/>
              <a:gd name="connsiteX7" fmla="*/ 17268220 w 17268220"/>
              <a:gd name="connsiteY7" fmla="*/ 270815 h 3535937"/>
              <a:gd name="connsiteX0" fmla="*/ 0 w 17268220"/>
              <a:gd name="connsiteY0" fmla="*/ 4129212 h 4129212"/>
              <a:gd name="connsiteX1" fmla="*/ 2613757 w 17268220"/>
              <a:gd name="connsiteY1" fmla="*/ 599395 h 4129212"/>
              <a:gd name="connsiteX2" fmla="*/ 5454040 w 17268220"/>
              <a:gd name="connsiteY2" fmla="*/ 3220620 h 4129212"/>
              <a:gd name="connsiteX3" fmla="*/ 9402887 w 17268220"/>
              <a:gd name="connsiteY3" fmla="*/ 38475 h 4129212"/>
              <a:gd name="connsiteX4" fmla="*/ 10458346 w 17268220"/>
              <a:gd name="connsiteY4" fmla="*/ 1513795 h 4129212"/>
              <a:gd name="connsiteX5" fmla="*/ 13249673 w 17268220"/>
              <a:gd name="connsiteY5" fmla="*/ 2356006 h 4129212"/>
              <a:gd name="connsiteX6" fmla="*/ 16161315 w 17268220"/>
              <a:gd name="connsiteY6" fmla="*/ 2139437 h 4129212"/>
              <a:gd name="connsiteX7" fmla="*/ 17268220 w 17268220"/>
              <a:gd name="connsiteY7" fmla="*/ 864090 h 4129212"/>
              <a:gd name="connsiteX0" fmla="*/ 0 w 17268220"/>
              <a:gd name="connsiteY0" fmla="*/ 4097433 h 4097433"/>
              <a:gd name="connsiteX1" fmla="*/ 2613757 w 17268220"/>
              <a:gd name="connsiteY1" fmla="*/ 567616 h 4097433"/>
              <a:gd name="connsiteX2" fmla="*/ 5454040 w 17268220"/>
              <a:gd name="connsiteY2" fmla="*/ 3188841 h 4097433"/>
              <a:gd name="connsiteX3" fmla="*/ 9402887 w 17268220"/>
              <a:gd name="connsiteY3" fmla="*/ 6696 h 4097433"/>
              <a:gd name="connsiteX4" fmla="*/ 11057436 w 17268220"/>
              <a:gd name="connsiteY4" fmla="*/ 2349120 h 4097433"/>
              <a:gd name="connsiteX5" fmla="*/ 13249673 w 17268220"/>
              <a:gd name="connsiteY5" fmla="*/ 2324227 h 4097433"/>
              <a:gd name="connsiteX6" fmla="*/ 16161315 w 17268220"/>
              <a:gd name="connsiteY6" fmla="*/ 2107658 h 4097433"/>
              <a:gd name="connsiteX7" fmla="*/ 17268220 w 17268220"/>
              <a:gd name="connsiteY7" fmla="*/ 832311 h 4097433"/>
              <a:gd name="connsiteX0" fmla="*/ 0 w 17268220"/>
              <a:gd name="connsiteY0" fmla="*/ 4098379 h 4098379"/>
              <a:gd name="connsiteX1" fmla="*/ 2613757 w 17268220"/>
              <a:gd name="connsiteY1" fmla="*/ 568562 h 4098379"/>
              <a:gd name="connsiteX2" fmla="*/ 5454040 w 17268220"/>
              <a:gd name="connsiteY2" fmla="*/ 3189787 h 4098379"/>
              <a:gd name="connsiteX3" fmla="*/ 9402887 w 17268220"/>
              <a:gd name="connsiteY3" fmla="*/ 7642 h 4098379"/>
              <a:gd name="connsiteX4" fmla="*/ 11057436 w 17268220"/>
              <a:gd name="connsiteY4" fmla="*/ 2350066 h 4098379"/>
              <a:gd name="connsiteX5" fmla="*/ 14195604 w 17268220"/>
              <a:gd name="connsiteY5" fmla="*/ 3980552 h 4098379"/>
              <a:gd name="connsiteX6" fmla="*/ 16161315 w 17268220"/>
              <a:gd name="connsiteY6" fmla="*/ 2108604 h 4098379"/>
              <a:gd name="connsiteX7" fmla="*/ 17268220 w 17268220"/>
              <a:gd name="connsiteY7" fmla="*/ 833257 h 4098379"/>
              <a:gd name="connsiteX0" fmla="*/ 0 w 18009199"/>
              <a:gd name="connsiteY0" fmla="*/ 4211053 h 4211053"/>
              <a:gd name="connsiteX1" fmla="*/ 2613757 w 18009199"/>
              <a:gd name="connsiteY1" fmla="*/ 681236 h 4211053"/>
              <a:gd name="connsiteX2" fmla="*/ 5454040 w 18009199"/>
              <a:gd name="connsiteY2" fmla="*/ 3302461 h 4211053"/>
              <a:gd name="connsiteX3" fmla="*/ 9402887 w 18009199"/>
              <a:gd name="connsiteY3" fmla="*/ 120316 h 4211053"/>
              <a:gd name="connsiteX4" fmla="*/ 11057436 w 18009199"/>
              <a:gd name="connsiteY4" fmla="*/ 2462740 h 4211053"/>
              <a:gd name="connsiteX5" fmla="*/ 14195604 w 18009199"/>
              <a:gd name="connsiteY5" fmla="*/ 4093226 h 4211053"/>
              <a:gd name="connsiteX6" fmla="*/ 16161315 w 18009199"/>
              <a:gd name="connsiteY6" fmla="*/ 2221278 h 4211053"/>
              <a:gd name="connsiteX7" fmla="*/ 18009199 w 18009199"/>
              <a:gd name="connsiteY7" fmla="*/ 0 h 4211053"/>
              <a:gd name="connsiteX0" fmla="*/ 0 w 18009199"/>
              <a:gd name="connsiteY0" fmla="*/ 4211053 h 4211053"/>
              <a:gd name="connsiteX1" fmla="*/ 2613757 w 18009199"/>
              <a:gd name="connsiteY1" fmla="*/ 681236 h 4211053"/>
              <a:gd name="connsiteX2" fmla="*/ 5454040 w 18009199"/>
              <a:gd name="connsiteY2" fmla="*/ 3302461 h 4211053"/>
              <a:gd name="connsiteX3" fmla="*/ 9402887 w 18009199"/>
              <a:gd name="connsiteY3" fmla="*/ 120316 h 4211053"/>
              <a:gd name="connsiteX4" fmla="*/ 11057436 w 18009199"/>
              <a:gd name="connsiteY4" fmla="*/ 2462740 h 4211053"/>
              <a:gd name="connsiteX5" fmla="*/ 14195604 w 18009199"/>
              <a:gd name="connsiteY5" fmla="*/ 4093226 h 4211053"/>
              <a:gd name="connsiteX6" fmla="*/ 15782943 w 18009199"/>
              <a:gd name="connsiteY6" fmla="*/ 1858671 h 4211053"/>
              <a:gd name="connsiteX7" fmla="*/ 18009199 w 18009199"/>
              <a:gd name="connsiteY7" fmla="*/ 0 h 4211053"/>
              <a:gd name="connsiteX0" fmla="*/ 0 w 18009199"/>
              <a:gd name="connsiteY0" fmla="*/ 4211053 h 4211124"/>
              <a:gd name="connsiteX1" fmla="*/ 2613757 w 18009199"/>
              <a:gd name="connsiteY1" fmla="*/ 681236 h 4211124"/>
              <a:gd name="connsiteX2" fmla="*/ 5454040 w 18009199"/>
              <a:gd name="connsiteY2" fmla="*/ 3302461 h 4211124"/>
              <a:gd name="connsiteX3" fmla="*/ 9402887 w 18009199"/>
              <a:gd name="connsiteY3" fmla="*/ 120316 h 4211124"/>
              <a:gd name="connsiteX4" fmla="*/ 11057436 w 18009199"/>
              <a:gd name="connsiteY4" fmla="*/ 2462740 h 4211124"/>
              <a:gd name="connsiteX5" fmla="*/ 14195604 w 18009199"/>
              <a:gd name="connsiteY5" fmla="*/ 4093226 h 4211124"/>
              <a:gd name="connsiteX6" fmla="*/ 15782943 w 18009199"/>
              <a:gd name="connsiteY6" fmla="*/ 1858671 h 4211124"/>
              <a:gd name="connsiteX7" fmla="*/ 18009199 w 18009199"/>
              <a:gd name="connsiteY7" fmla="*/ 0 h 4211124"/>
              <a:gd name="connsiteX0" fmla="*/ 0 w 18009414"/>
              <a:gd name="connsiteY0" fmla="*/ 4211056 h 4211127"/>
              <a:gd name="connsiteX1" fmla="*/ 2613757 w 18009414"/>
              <a:gd name="connsiteY1" fmla="*/ 681239 h 4211127"/>
              <a:gd name="connsiteX2" fmla="*/ 5454040 w 18009414"/>
              <a:gd name="connsiteY2" fmla="*/ 3302464 h 4211127"/>
              <a:gd name="connsiteX3" fmla="*/ 9402887 w 18009414"/>
              <a:gd name="connsiteY3" fmla="*/ 120319 h 4211127"/>
              <a:gd name="connsiteX4" fmla="*/ 11057436 w 18009414"/>
              <a:gd name="connsiteY4" fmla="*/ 2462743 h 4211127"/>
              <a:gd name="connsiteX5" fmla="*/ 14195604 w 18009414"/>
              <a:gd name="connsiteY5" fmla="*/ 4093229 h 4211127"/>
              <a:gd name="connsiteX6" fmla="*/ 15782943 w 18009414"/>
              <a:gd name="connsiteY6" fmla="*/ 1858674 h 4211127"/>
              <a:gd name="connsiteX7" fmla="*/ 18009199 w 18009414"/>
              <a:gd name="connsiteY7" fmla="*/ 3 h 4211127"/>
              <a:gd name="connsiteX0" fmla="*/ 0 w 18009451"/>
              <a:gd name="connsiteY0" fmla="*/ 4211056 h 4211127"/>
              <a:gd name="connsiteX1" fmla="*/ 2613757 w 18009451"/>
              <a:gd name="connsiteY1" fmla="*/ 681239 h 4211127"/>
              <a:gd name="connsiteX2" fmla="*/ 5454040 w 18009451"/>
              <a:gd name="connsiteY2" fmla="*/ 3302464 h 4211127"/>
              <a:gd name="connsiteX3" fmla="*/ 9402887 w 18009451"/>
              <a:gd name="connsiteY3" fmla="*/ 120319 h 4211127"/>
              <a:gd name="connsiteX4" fmla="*/ 11057436 w 18009451"/>
              <a:gd name="connsiteY4" fmla="*/ 2462743 h 4211127"/>
              <a:gd name="connsiteX5" fmla="*/ 14195604 w 18009451"/>
              <a:gd name="connsiteY5" fmla="*/ 4093229 h 4211127"/>
              <a:gd name="connsiteX6" fmla="*/ 16019426 w 18009451"/>
              <a:gd name="connsiteY6" fmla="*/ 2016329 h 4211127"/>
              <a:gd name="connsiteX7" fmla="*/ 18009199 w 18009451"/>
              <a:gd name="connsiteY7" fmla="*/ 3 h 4211127"/>
              <a:gd name="connsiteX0" fmla="*/ 0 w 18009451"/>
              <a:gd name="connsiteY0" fmla="*/ 4211056 h 4211127"/>
              <a:gd name="connsiteX1" fmla="*/ 2613757 w 18009451"/>
              <a:gd name="connsiteY1" fmla="*/ 681239 h 4211127"/>
              <a:gd name="connsiteX2" fmla="*/ 5454040 w 18009451"/>
              <a:gd name="connsiteY2" fmla="*/ 3302464 h 4211127"/>
              <a:gd name="connsiteX3" fmla="*/ 9402887 w 18009451"/>
              <a:gd name="connsiteY3" fmla="*/ 120319 h 4211127"/>
              <a:gd name="connsiteX4" fmla="*/ 11293919 w 18009451"/>
              <a:gd name="connsiteY4" fmla="*/ 2919943 h 4211127"/>
              <a:gd name="connsiteX5" fmla="*/ 14195604 w 18009451"/>
              <a:gd name="connsiteY5" fmla="*/ 4093229 h 4211127"/>
              <a:gd name="connsiteX6" fmla="*/ 16019426 w 18009451"/>
              <a:gd name="connsiteY6" fmla="*/ 2016329 h 4211127"/>
              <a:gd name="connsiteX7" fmla="*/ 18009199 w 18009451"/>
              <a:gd name="connsiteY7" fmla="*/ 3 h 4211127"/>
              <a:gd name="connsiteX0" fmla="*/ 0 w 18009456"/>
              <a:gd name="connsiteY0" fmla="*/ 4211056 h 4424833"/>
              <a:gd name="connsiteX1" fmla="*/ 2613757 w 18009456"/>
              <a:gd name="connsiteY1" fmla="*/ 681239 h 4424833"/>
              <a:gd name="connsiteX2" fmla="*/ 5454040 w 18009456"/>
              <a:gd name="connsiteY2" fmla="*/ 3302464 h 4424833"/>
              <a:gd name="connsiteX3" fmla="*/ 9402887 w 18009456"/>
              <a:gd name="connsiteY3" fmla="*/ 120319 h 4424833"/>
              <a:gd name="connsiteX4" fmla="*/ 11293919 w 18009456"/>
              <a:gd name="connsiteY4" fmla="*/ 2919943 h 4424833"/>
              <a:gd name="connsiteX5" fmla="*/ 14037948 w 18009456"/>
              <a:gd name="connsiteY5" fmla="*/ 4408539 h 4424833"/>
              <a:gd name="connsiteX6" fmla="*/ 16019426 w 18009456"/>
              <a:gd name="connsiteY6" fmla="*/ 2016329 h 4424833"/>
              <a:gd name="connsiteX7" fmla="*/ 18009199 w 18009456"/>
              <a:gd name="connsiteY7" fmla="*/ 3 h 4424833"/>
              <a:gd name="connsiteX0" fmla="*/ 0 w 18356297"/>
              <a:gd name="connsiteY0" fmla="*/ 4242587 h 4424833"/>
              <a:gd name="connsiteX1" fmla="*/ 2960598 w 18356297"/>
              <a:gd name="connsiteY1" fmla="*/ 681239 h 4424833"/>
              <a:gd name="connsiteX2" fmla="*/ 5800881 w 18356297"/>
              <a:gd name="connsiteY2" fmla="*/ 3302464 h 4424833"/>
              <a:gd name="connsiteX3" fmla="*/ 9749728 w 18356297"/>
              <a:gd name="connsiteY3" fmla="*/ 120319 h 4424833"/>
              <a:gd name="connsiteX4" fmla="*/ 11640760 w 18356297"/>
              <a:gd name="connsiteY4" fmla="*/ 2919943 h 4424833"/>
              <a:gd name="connsiteX5" fmla="*/ 14384789 w 18356297"/>
              <a:gd name="connsiteY5" fmla="*/ 4408539 h 4424833"/>
              <a:gd name="connsiteX6" fmla="*/ 16366267 w 18356297"/>
              <a:gd name="connsiteY6" fmla="*/ 2016329 h 4424833"/>
              <a:gd name="connsiteX7" fmla="*/ 18356040 w 18356297"/>
              <a:gd name="connsiteY7" fmla="*/ 3 h 4424833"/>
              <a:gd name="connsiteX0" fmla="*/ 0 w 18356297"/>
              <a:gd name="connsiteY0" fmla="*/ 4242587 h 4435715"/>
              <a:gd name="connsiteX1" fmla="*/ 2960598 w 18356297"/>
              <a:gd name="connsiteY1" fmla="*/ 681239 h 4435715"/>
              <a:gd name="connsiteX2" fmla="*/ 5800881 w 18356297"/>
              <a:gd name="connsiteY2" fmla="*/ 3302464 h 4435715"/>
              <a:gd name="connsiteX3" fmla="*/ 9749728 w 18356297"/>
              <a:gd name="connsiteY3" fmla="*/ 120319 h 4435715"/>
              <a:gd name="connsiteX4" fmla="*/ 11230857 w 18356297"/>
              <a:gd name="connsiteY4" fmla="*/ 3109130 h 4435715"/>
              <a:gd name="connsiteX5" fmla="*/ 14384789 w 18356297"/>
              <a:gd name="connsiteY5" fmla="*/ 4408539 h 4435715"/>
              <a:gd name="connsiteX6" fmla="*/ 16366267 w 18356297"/>
              <a:gd name="connsiteY6" fmla="*/ 2016329 h 4435715"/>
              <a:gd name="connsiteX7" fmla="*/ 18356040 w 18356297"/>
              <a:gd name="connsiteY7" fmla="*/ 3 h 4435715"/>
              <a:gd name="connsiteX0" fmla="*/ 0 w 18356292"/>
              <a:gd name="connsiteY0" fmla="*/ 4242587 h 4242658"/>
              <a:gd name="connsiteX1" fmla="*/ 2960598 w 18356292"/>
              <a:gd name="connsiteY1" fmla="*/ 681239 h 4242658"/>
              <a:gd name="connsiteX2" fmla="*/ 5800881 w 18356292"/>
              <a:gd name="connsiteY2" fmla="*/ 3302464 h 4242658"/>
              <a:gd name="connsiteX3" fmla="*/ 9749728 w 18356292"/>
              <a:gd name="connsiteY3" fmla="*/ 120319 h 4242658"/>
              <a:gd name="connsiteX4" fmla="*/ 11230857 w 18356292"/>
              <a:gd name="connsiteY4" fmla="*/ 3109130 h 4242658"/>
              <a:gd name="connsiteX5" fmla="*/ 14526679 w 18356292"/>
              <a:gd name="connsiteY5" fmla="*/ 4030167 h 4242658"/>
              <a:gd name="connsiteX6" fmla="*/ 16366267 w 18356292"/>
              <a:gd name="connsiteY6" fmla="*/ 2016329 h 4242658"/>
              <a:gd name="connsiteX7" fmla="*/ 18356040 w 18356292"/>
              <a:gd name="connsiteY7" fmla="*/ 3 h 4242658"/>
              <a:gd name="connsiteX0" fmla="*/ 0 w 18356231"/>
              <a:gd name="connsiteY0" fmla="*/ 4242590 h 4242661"/>
              <a:gd name="connsiteX1" fmla="*/ 2960598 w 18356231"/>
              <a:gd name="connsiteY1" fmla="*/ 681242 h 4242661"/>
              <a:gd name="connsiteX2" fmla="*/ 5800881 w 18356231"/>
              <a:gd name="connsiteY2" fmla="*/ 3302467 h 4242661"/>
              <a:gd name="connsiteX3" fmla="*/ 9749728 w 18356231"/>
              <a:gd name="connsiteY3" fmla="*/ 120322 h 4242661"/>
              <a:gd name="connsiteX4" fmla="*/ 11230857 w 18356231"/>
              <a:gd name="connsiteY4" fmla="*/ 3109133 h 4242661"/>
              <a:gd name="connsiteX5" fmla="*/ 14526679 w 18356231"/>
              <a:gd name="connsiteY5" fmla="*/ 4030170 h 4242661"/>
              <a:gd name="connsiteX6" fmla="*/ 15924833 w 18356231"/>
              <a:gd name="connsiteY6" fmla="*/ 1259588 h 4242661"/>
              <a:gd name="connsiteX7" fmla="*/ 18356040 w 18356231"/>
              <a:gd name="connsiteY7" fmla="*/ 6 h 4242661"/>
              <a:gd name="connsiteX0" fmla="*/ 0 w 18356231"/>
              <a:gd name="connsiteY0" fmla="*/ 4242590 h 4242660"/>
              <a:gd name="connsiteX1" fmla="*/ 2960598 w 18356231"/>
              <a:gd name="connsiteY1" fmla="*/ 681242 h 4242660"/>
              <a:gd name="connsiteX2" fmla="*/ 7153431 w 18356231"/>
              <a:gd name="connsiteY2" fmla="*/ 3535124 h 4242660"/>
              <a:gd name="connsiteX3" fmla="*/ 9749728 w 18356231"/>
              <a:gd name="connsiteY3" fmla="*/ 120322 h 4242660"/>
              <a:gd name="connsiteX4" fmla="*/ 11230857 w 18356231"/>
              <a:gd name="connsiteY4" fmla="*/ 3109133 h 4242660"/>
              <a:gd name="connsiteX5" fmla="*/ 14526679 w 18356231"/>
              <a:gd name="connsiteY5" fmla="*/ 4030170 h 4242660"/>
              <a:gd name="connsiteX6" fmla="*/ 15924833 w 18356231"/>
              <a:gd name="connsiteY6" fmla="*/ 1259588 h 4242660"/>
              <a:gd name="connsiteX7" fmla="*/ 18356040 w 18356231"/>
              <a:gd name="connsiteY7" fmla="*/ 6 h 4242660"/>
              <a:gd name="connsiteX0" fmla="*/ 0 w 18356040"/>
              <a:gd name="connsiteY0" fmla="*/ 4242585 h 4242655"/>
              <a:gd name="connsiteX1" fmla="*/ 2960598 w 18356040"/>
              <a:gd name="connsiteY1" fmla="*/ 681237 h 4242655"/>
              <a:gd name="connsiteX2" fmla="*/ 7153431 w 18356040"/>
              <a:gd name="connsiteY2" fmla="*/ 3535119 h 4242655"/>
              <a:gd name="connsiteX3" fmla="*/ 9749728 w 18356040"/>
              <a:gd name="connsiteY3" fmla="*/ 120317 h 4242655"/>
              <a:gd name="connsiteX4" fmla="*/ 11230857 w 18356040"/>
              <a:gd name="connsiteY4" fmla="*/ 3109128 h 4242655"/>
              <a:gd name="connsiteX5" fmla="*/ 14526679 w 18356040"/>
              <a:gd name="connsiteY5" fmla="*/ 4030165 h 4242655"/>
              <a:gd name="connsiteX6" fmla="*/ 18356040 w 18356040"/>
              <a:gd name="connsiteY6" fmla="*/ 1 h 4242655"/>
              <a:gd name="connsiteX0" fmla="*/ 0 w 18356040"/>
              <a:gd name="connsiteY0" fmla="*/ 4563070 h 4563140"/>
              <a:gd name="connsiteX1" fmla="*/ 2960598 w 18356040"/>
              <a:gd name="connsiteY1" fmla="*/ 1001722 h 4563140"/>
              <a:gd name="connsiteX2" fmla="*/ 7153431 w 18356040"/>
              <a:gd name="connsiteY2" fmla="*/ 3855604 h 4563140"/>
              <a:gd name="connsiteX3" fmla="*/ 12531028 w 18356040"/>
              <a:gd name="connsiteY3" fmla="*/ 1338 h 4563140"/>
              <a:gd name="connsiteX4" fmla="*/ 11230857 w 18356040"/>
              <a:gd name="connsiteY4" fmla="*/ 3429613 h 4563140"/>
              <a:gd name="connsiteX5" fmla="*/ 14526679 w 18356040"/>
              <a:gd name="connsiteY5" fmla="*/ 4350650 h 4563140"/>
              <a:gd name="connsiteX6" fmla="*/ 18356040 w 18356040"/>
              <a:gd name="connsiteY6" fmla="*/ 320486 h 4563140"/>
              <a:gd name="connsiteX0" fmla="*/ 0 w 18356040"/>
              <a:gd name="connsiteY0" fmla="*/ 4563070 h 4563160"/>
              <a:gd name="connsiteX1" fmla="*/ 2941548 w 18356040"/>
              <a:gd name="connsiteY1" fmla="*/ 1777245 h 4563160"/>
              <a:gd name="connsiteX2" fmla="*/ 7153431 w 18356040"/>
              <a:gd name="connsiteY2" fmla="*/ 3855604 h 4563160"/>
              <a:gd name="connsiteX3" fmla="*/ 12531028 w 18356040"/>
              <a:gd name="connsiteY3" fmla="*/ 1338 h 4563160"/>
              <a:gd name="connsiteX4" fmla="*/ 11230857 w 18356040"/>
              <a:gd name="connsiteY4" fmla="*/ 3429613 h 4563160"/>
              <a:gd name="connsiteX5" fmla="*/ 14526679 w 18356040"/>
              <a:gd name="connsiteY5" fmla="*/ 4350650 h 4563160"/>
              <a:gd name="connsiteX6" fmla="*/ 18356040 w 18356040"/>
              <a:gd name="connsiteY6" fmla="*/ 320486 h 4563160"/>
              <a:gd name="connsiteX0" fmla="*/ 0 w 18356040"/>
              <a:gd name="connsiteY0" fmla="*/ 4563113 h 4563203"/>
              <a:gd name="connsiteX1" fmla="*/ 2941548 w 18356040"/>
              <a:gd name="connsiteY1" fmla="*/ 1777288 h 4563203"/>
              <a:gd name="connsiteX2" fmla="*/ 7153431 w 18356040"/>
              <a:gd name="connsiteY2" fmla="*/ 3855647 h 4563203"/>
              <a:gd name="connsiteX3" fmla="*/ 12531028 w 18356040"/>
              <a:gd name="connsiteY3" fmla="*/ 1381 h 4563203"/>
              <a:gd name="connsiteX4" fmla="*/ 14526679 w 18356040"/>
              <a:gd name="connsiteY4" fmla="*/ 4350693 h 4563203"/>
              <a:gd name="connsiteX5" fmla="*/ 18356040 w 18356040"/>
              <a:gd name="connsiteY5" fmla="*/ 320529 h 4563203"/>
              <a:gd name="connsiteX0" fmla="*/ 0 w 19022790"/>
              <a:gd name="connsiteY0" fmla="*/ 4563113 h 4612790"/>
              <a:gd name="connsiteX1" fmla="*/ 2941548 w 19022790"/>
              <a:gd name="connsiteY1" fmla="*/ 1777288 h 4612790"/>
              <a:gd name="connsiteX2" fmla="*/ 7153431 w 19022790"/>
              <a:gd name="connsiteY2" fmla="*/ 3855647 h 4612790"/>
              <a:gd name="connsiteX3" fmla="*/ 12531028 w 19022790"/>
              <a:gd name="connsiteY3" fmla="*/ 1381 h 4612790"/>
              <a:gd name="connsiteX4" fmla="*/ 14526679 w 19022790"/>
              <a:gd name="connsiteY4" fmla="*/ 4350693 h 4612790"/>
              <a:gd name="connsiteX5" fmla="*/ 19022790 w 19022790"/>
              <a:gd name="connsiteY5" fmla="*/ 3603580 h 4612790"/>
              <a:gd name="connsiteX0" fmla="*/ 0 w 19022790"/>
              <a:gd name="connsiteY0" fmla="*/ 4590170 h 4590260"/>
              <a:gd name="connsiteX1" fmla="*/ 2941548 w 19022790"/>
              <a:gd name="connsiteY1" fmla="*/ 1804345 h 4590260"/>
              <a:gd name="connsiteX2" fmla="*/ 7153431 w 19022790"/>
              <a:gd name="connsiteY2" fmla="*/ 3882704 h 4590260"/>
              <a:gd name="connsiteX3" fmla="*/ 12531028 w 19022790"/>
              <a:gd name="connsiteY3" fmla="*/ 28438 h 4590260"/>
              <a:gd name="connsiteX4" fmla="*/ 15822079 w 19022790"/>
              <a:gd name="connsiteY4" fmla="*/ 2206284 h 4590260"/>
              <a:gd name="connsiteX5" fmla="*/ 19022790 w 19022790"/>
              <a:gd name="connsiteY5" fmla="*/ 3630637 h 4590260"/>
              <a:gd name="connsiteX0" fmla="*/ 0 w 19022790"/>
              <a:gd name="connsiteY0" fmla="*/ 4562185 h 4562275"/>
              <a:gd name="connsiteX1" fmla="*/ 2941548 w 19022790"/>
              <a:gd name="connsiteY1" fmla="*/ 1776360 h 4562275"/>
              <a:gd name="connsiteX2" fmla="*/ 7153431 w 19022790"/>
              <a:gd name="connsiteY2" fmla="*/ 3854719 h 4562275"/>
              <a:gd name="connsiteX3" fmla="*/ 12531028 w 19022790"/>
              <a:gd name="connsiteY3" fmla="*/ 453 h 4562275"/>
              <a:gd name="connsiteX4" fmla="*/ 19022790 w 19022790"/>
              <a:gd name="connsiteY4" fmla="*/ 3602652 h 4562275"/>
              <a:gd name="connsiteX0" fmla="*/ 0 w 19022790"/>
              <a:gd name="connsiteY0" fmla="*/ 4563859 h 4563948"/>
              <a:gd name="connsiteX1" fmla="*/ 2941548 w 19022790"/>
              <a:gd name="connsiteY1" fmla="*/ 1778034 h 4563948"/>
              <a:gd name="connsiteX2" fmla="*/ 7173751 w 19022790"/>
              <a:gd name="connsiteY2" fmla="*/ 4158678 h 4563948"/>
              <a:gd name="connsiteX3" fmla="*/ 12531028 w 19022790"/>
              <a:gd name="connsiteY3" fmla="*/ 2127 h 4563948"/>
              <a:gd name="connsiteX4" fmla="*/ 19022790 w 19022790"/>
              <a:gd name="connsiteY4" fmla="*/ 3604326 h 4563948"/>
              <a:gd name="connsiteX0" fmla="*/ 0 w 19022790"/>
              <a:gd name="connsiteY0" fmla="*/ 4563859 h 4563931"/>
              <a:gd name="connsiteX1" fmla="*/ 2941548 w 19022790"/>
              <a:gd name="connsiteY1" fmla="*/ 1778034 h 4563931"/>
              <a:gd name="connsiteX2" fmla="*/ 7173751 w 19022790"/>
              <a:gd name="connsiteY2" fmla="*/ 4158678 h 4563931"/>
              <a:gd name="connsiteX3" fmla="*/ 12531028 w 19022790"/>
              <a:gd name="connsiteY3" fmla="*/ 2127 h 4563931"/>
              <a:gd name="connsiteX4" fmla="*/ 19022790 w 19022790"/>
              <a:gd name="connsiteY4" fmla="*/ 3604326 h 4563931"/>
              <a:gd name="connsiteX0" fmla="*/ 0 w 19022790"/>
              <a:gd name="connsiteY0" fmla="*/ 4563859 h 4563923"/>
              <a:gd name="connsiteX1" fmla="*/ 4201388 w 19022790"/>
              <a:gd name="connsiteY1" fmla="*/ 1307813 h 4563923"/>
              <a:gd name="connsiteX2" fmla="*/ 7173751 w 19022790"/>
              <a:gd name="connsiteY2" fmla="*/ 4158678 h 4563923"/>
              <a:gd name="connsiteX3" fmla="*/ 12531028 w 19022790"/>
              <a:gd name="connsiteY3" fmla="*/ 2127 h 4563923"/>
              <a:gd name="connsiteX4" fmla="*/ 19022790 w 19022790"/>
              <a:gd name="connsiteY4" fmla="*/ 3604326 h 4563923"/>
              <a:gd name="connsiteX0" fmla="*/ 0 w 19022790"/>
              <a:gd name="connsiteY0" fmla="*/ 4563859 h 4563923"/>
              <a:gd name="connsiteX1" fmla="*/ 4201388 w 19022790"/>
              <a:gd name="connsiteY1" fmla="*/ 1307813 h 4563923"/>
              <a:gd name="connsiteX2" fmla="*/ 7173751 w 19022790"/>
              <a:gd name="connsiteY2" fmla="*/ 4158678 h 4563923"/>
              <a:gd name="connsiteX3" fmla="*/ 12531028 w 19022790"/>
              <a:gd name="connsiteY3" fmla="*/ 2127 h 4563923"/>
              <a:gd name="connsiteX4" fmla="*/ 19022790 w 19022790"/>
              <a:gd name="connsiteY4" fmla="*/ 3604326 h 4563923"/>
              <a:gd name="connsiteX0" fmla="*/ 0 w 19022790"/>
              <a:gd name="connsiteY0" fmla="*/ 4753767 h 4753831"/>
              <a:gd name="connsiteX1" fmla="*/ 4201388 w 19022790"/>
              <a:gd name="connsiteY1" fmla="*/ 1497721 h 4753831"/>
              <a:gd name="connsiteX2" fmla="*/ 7173751 w 19022790"/>
              <a:gd name="connsiteY2" fmla="*/ 4348586 h 4753831"/>
              <a:gd name="connsiteX3" fmla="*/ 12531028 w 19022790"/>
              <a:gd name="connsiteY3" fmla="*/ 192035 h 4753831"/>
              <a:gd name="connsiteX4" fmla="*/ 19022790 w 19022790"/>
              <a:gd name="connsiteY4" fmla="*/ 3794234 h 4753831"/>
              <a:gd name="connsiteX0" fmla="*/ 0 w 19022790"/>
              <a:gd name="connsiteY0" fmla="*/ 4716810 h 4716874"/>
              <a:gd name="connsiteX1" fmla="*/ 4201388 w 19022790"/>
              <a:gd name="connsiteY1" fmla="*/ 1460764 h 4716874"/>
              <a:gd name="connsiteX2" fmla="*/ 7173751 w 19022790"/>
              <a:gd name="connsiteY2" fmla="*/ 4311629 h 4716874"/>
              <a:gd name="connsiteX3" fmla="*/ 12531028 w 19022790"/>
              <a:gd name="connsiteY3" fmla="*/ 155078 h 4716874"/>
              <a:gd name="connsiteX4" fmla="*/ 19022790 w 19022790"/>
              <a:gd name="connsiteY4" fmla="*/ 3757277 h 4716874"/>
              <a:gd name="connsiteX0" fmla="*/ 0 w 19022790"/>
              <a:gd name="connsiteY0" fmla="*/ 4716808 h 4716872"/>
              <a:gd name="connsiteX1" fmla="*/ 4201388 w 19022790"/>
              <a:gd name="connsiteY1" fmla="*/ 1460762 h 4716872"/>
              <a:gd name="connsiteX2" fmla="*/ 7173751 w 19022790"/>
              <a:gd name="connsiteY2" fmla="*/ 4311627 h 4716872"/>
              <a:gd name="connsiteX3" fmla="*/ 12531028 w 19022790"/>
              <a:gd name="connsiteY3" fmla="*/ 155076 h 4716872"/>
              <a:gd name="connsiteX4" fmla="*/ 19022790 w 19022790"/>
              <a:gd name="connsiteY4" fmla="*/ 3757275 h 4716872"/>
              <a:gd name="connsiteX0" fmla="*/ 0 w 19022790"/>
              <a:gd name="connsiteY0" fmla="*/ 4716808 h 4716872"/>
              <a:gd name="connsiteX1" fmla="*/ 4201388 w 19022790"/>
              <a:gd name="connsiteY1" fmla="*/ 1460762 h 4716872"/>
              <a:gd name="connsiteX2" fmla="*/ 7173751 w 19022790"/>
              <a:gd name="connsiteY2" fmla="*/ 4311627 h 4716872"/>
              <a:gd name="connsiteX3" fmla="*/ 12531028 w 19022790"/>
              <a:gd name="connsiteY3" fmla="*/ 155076 h 4716872"/>
              <a:gd name="connsiteX4" fmla="*/ 19022790 w 19022790"/>
              <a:gd name="connsiteY4" fmla="*/ 3757275 h 4716872"/>
              <a:gd name="connsiteX0" fmla="*/ 0 w 19022790"/>
              <a:gd name="connsiteY0" fmla="*/ 4716808 h 4716872"/>
              <a:gd name="connsiteX1" fmla="*/ 4201388 w 19022790"/>
              <a:gd name="connsiteY1" fmla="*/ 1460762 h 4716872"/>
              <a:gd name="connsiteX2" fmla="*/ 7173751 w 19022790"/>
              <a:gd name="connsiteY2" fmla="*/ 4311627 h 4716872"/>
              <a:gd name="connsiteX3" fmla="*/ 12531028 w 19022790"/>
              <a:gd name="connsiteY3" fmla="*/ 155076 h 4716872"/>
              <a:gd name="connsiteX4" fmla="*/ 19022790 w 19022790"/>
              <a:gd name="connsiteY4" fmla="*/ 3757275 h 471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2790" h="4716872">
                <a:moveTo>
                  <a:pt x="0" y="4716808"/>
                </a:moveTo>
                <a:cubicBezTo>
                  <a:pt x="10476" y="4734891"/>
                  <a:pt x="2782243" y="957310"/>
                  <a:pt x="4201388" y="1460762"/>
                </a:cubicBezTo>
                <a:cubicBezTo>
                  <a:pt x="5620533" y="1964214"/>
                  <a:pt x="5744838" y="4932287"/>
                  <a:pt x="7173751" y="4311627"/>
                </a:cubicBezTo>
                <a:cubicBezTo>
                  <a:pt x="8602664" y="3690967"/>
                  <a:pt x="10820348" y="1255084"/>
                  <a:pt x="12531028" y="155076"/>
                </a:cubicBezTo>
                <a:cubicBezTo>
                  <a:pt x="14241708" y="-944932"/>
                  <a:pt x="17568740" y="4182369"/>
                  <a:pt x="19022790" y="3757275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53C46B-FDD7-290F-1C36-5A532D85D3CC}"/>
              </a:ext>
            </a:extLst>
          </p:cNvPr>
          <p:cNvSpPr/>
          <p:nvPr/>
        </p:nvSpPr>
        <p:spPr>
          <a:xfrm>
            <a:off x="1317066" y="5465494"/>
            <a:ext cx="429700" cy="429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8C8B4D-E849-29D5-32A9-2DB264786287}"/>
              </a:ext>
            </a:extLst>
          </p:cNvPr>
          <p:cNvSpPr/>
          <p:nvPr/>
        </p:nvSpPr>
        <p:spPr>
          <a:xfrm>
            <a:off x="4822671" y="5395932"/>
            <a:ext cx="429700" cy="429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DF1300-B555-EA49-97F7-B8797701FE4F}"/>
              </a:ext>
            </a:extLst>
          </p:cNvPr>
          <p:cNvSpPr/>
          <p:nvPr/>
        </p:nvSpPr>
        <p:spPr>
          <a:xfrm>
            <a:off x="7430894" y="4451176"/>
            <a:ext cx="429700" cy="429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CFDBD2-515C-5823-BA1A-A8C40E3DF69C}"/>
              </a:ext>
            </a:extLst>
          </p:cNvPr>
          <p:cNvSpPr/>
          <p:nvPr/>
        </p:nvSpPr>
        <p:spPr>
          <a:xfrm>
            <a:off x="10774728" y="5249035"/>
            <a:ext cx="429700" cy="429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latin typeface="Poppins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EBB1EF-C0A6-04CF-29F5-8316D1F5A792}"/>
              </a:ext>
            </a:extLst>
          </p:cNvPr>
          <p:cNvSpPr txBox="1"/>
          <p:nvPr/>
        </p:nvSpPr>
        <p:spPr>
          <a:xfrm>
            <a:off x="1410730" y="5541901"/>
            <a:ext cx="24237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DFAEBF-328F-BF99-782E-11C9DEB87079}"/>
              </a:ext>
            </a:extLst>
          </p:cNvPr>
          <p:cNvSpPr txBox="1"/>
          <p:nvPr/>
        </p:nvSpPr>
        <p:spPr>
          <a:xfrm>
            <a:off x="4901106" y="5472283"/>
            <a:ext cx="27283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30BB99-72F9-5DEB-F1DB-14215D934B80}"/>
              </a:ext>
            </a:extLst>
          </p:cNvPr>
          <p:cNvSpPr txBox="1"/>
          <p:nvPr/>
        </p:nvSpPr>
        <p:spPr>
          <a:xfrm>
            <a:off x="7512534" y="4527527"/>
            <a:ext cx="26642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1BD742-3B66-4240-7A4A-2A4F6DBB8122}"/>
              </a:ext>
            </a:extLst>
          </p:cNvPr>
          <p:cNvSpPr txBox="1"/>
          <p:nvPr/>
        </p:nvSpPr>
        <p:spPr>
          <a:xfrm>
            <a:off x="10845147" y="5325387"/>
            <a:ext cx="28886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3A09E8-078E-DDA3-6C1E-B13E650A26A2}"/>
              </a:ext>
            </a:extLst>
          </p:cNvPr>
          <p:cNvSpPr txBox="1"/>
          <p:nvPr/>
        </p:nvSpPr>
        <p:spPr>
          <a:xfrm>
            <a:off x="961182" y="1872501"/>
            <a:ext cx="215475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Coach Development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3C162B80-691E-21F0-4E17-DBB1DFDD7327}"/>
              </a:ext>
            </a:extLst>
          </p:cNvPr>
          <p:cNvSpPr txBox="1">
            <a:spLocks/>
          </p:cNvSpPr>
          <p:nvPr/>
        </p:nvSpPr>
        <p:spPr>
          <a:xfrm>
            <a:off x="829449" y="2543383"/>
            <a:ext cx="2639003" cy="102758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What to look for</a:t>
            </a:r>
          </a:p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What to coach</a:t>
            </a:r>
          </a:p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How to coach it </a:t>
            </a:r>
          </a:p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How to observe it </a:t>
            </a:r>
          </a:p>
          <a:p>
            <a:pPr marL="285750" indent="-28575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Lato Light" panose="020F0502020204030203" pitchFamily="34" charset="0"/>
                <a:cs typeface="Calibri" panose="020F0502020204030204" pitchFamily="34" charset="0"/>
              </a:rPr>
              <a:t>How to flag it</a:t>
            </a:r>
          </a:p>
        </p:txBody>
      </p:sp>
    </p:spTree>
    <p:extLst>
      <p:ext uri="{BB962C8B-B14F-4D97-AF65-F5344CB8AC3E}">
        <p14:creationId xmlns:p14="http://schemas.microsoft.com/office/powerpoint/2010/main" val="36404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ustralian Sailing">
  <a:themeElements>
    <a:clrScheme name="Australian Sailing">
      <a:dk1>
        <a:sysClr val="windowText" lastClr="000000"/>
      </a:dk1>
      <a:lt1>
        <a:sysClr val="window" lastClr="FFFFFF"/>
      </a:lt1>
      <a:dk2>
        <a:srgbClr val="404042"/>
      </a:dk2>
      <a:lt2>
        <a:srgbClr val="F2F2F2"/>
      </a:lt2>
      <a:accent1>
        <a:srgbClr val="0D4A91"/>
      </a:accent1>
      <a:accent2>
        <a:srgbClr val="00ACC8"/>
      </a:accent2>
      <a:accent3>
        <a:srgbClr val="61B4E4"/>
      </a:accent3>
      <a:accent4>
        <a:srgbClr val="404042"/>
      </a:accent4>
      <a:accent5>
        <a:srgbClr val="D0E8F7"/>
      </a:accent5>
      <a:accent6>
        <a:srgbClr val="B5B5B5"/>
      </a:accent6>
      <a:hlink>
        <a:srgbClr val="0D4A91"/>
      </a:hlink>
      <a:folHlink>
        <a:srgbClr val="0D4A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ST_301329_Australian Sailing PowerPoint Template_Version 2_16x9_v4" id="{1F488D1F-DD1F-6C44-9550-37390A32245E}" vid="{61580013-3A09-5D4B-ADA4-DAAD949B9D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AUST_301329_Australian Sailing PowerPoint Template_Version 2_16x9_v4</Template>
  <TotalTime>3129</TotalTime>
  <Words>1019</Words>
  <Application>Microsoft Office PowerPoint</Application>
  <PresentationFormat>Widescreen</PresentationFormat>
  <Paragraphs>181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Lato Light</vt:lpstr>
      <vt:lpstr>Maven Pro</vt:lpstr>
      <vt:lpstr>Poppins</vt:lpstr>
      <vt:lpstr>Poppins Light</vt:lpstr>
      <vt:lpstr>Times New Roman</vt:lpstr>
      <vt:lpstr>Wingdings</vt:lpstr>
      <vt:lpstr>Australian Sailing</vt:lpstr>
      <vt:lpstr>Australian Sailing  Performance Pathways Strategy Update</vt:lpstr>
      <vt:lpstr>Performance Pathways Strategy Overview </vt:lpstr>
      <vt:lpstr>Performance Pathways - Context</vt:lpstr>
      <vt:lpstr>Performance Pathways – Alignment to Strategy</vt:lpstr>
      <vt:lpstr>Performance Pathways – 2021/22</vt:lpstr>
      <vt:lpstr>Key Areas of Change</vt:lpstr>
      <vt:lpstr>What we are looking for</vt:lpstr>
      <vt:lpstr>Next steps – Youth Teams/Selection and Support</vt:lpstr>
      <vt:lpstr>What people will see</vt:lpstr>
      <vt:lpstr>AIS Categorisation </vt:lpstr>
      <vt:lpstr>Selection Snapshot 2022 – State Programs (SSPP)</vt:lpstr>
      <vt:lpstr>Selection Snapshot 2022 – Futures </vt:lpstr>
      <vt:lpstr>What people will see</vt:lpstr>
      <vt:lpstr>Thank you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</dc:title>
  <dc:subject/>
  <dc:creator>Michael Martin</dc:creator>
  <cp:keywords/>
  <dc:description/>
  <cp:lastModifiedBy>Rebekah Thornton</cp:lastModifiedBy>
  <cp:revision>3</cp:revision>
  <cp:lastPrinted>2022-10-12T04:53:54Z</cp:lastPrinted>
  <dcterms:created xsi:type="dcterms:W3CDTF">2021-02-14T23:34:24Z</dcterms:created>
  <dcterms:modified xsi:type="dcterms:W3CDTF">2022-11-03T01:19:27Z</dcterms:modified>
  <cp:category/>
</cp:coreProperties>
</file>